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7"/>
  </p:notesMasterIdLst>
  <p:handoutMasterIdLst>
    <p:handoutMasterId r:id="rId88"/>
  </p:handoutMasterIdLst>
  <p:sldIdLst>
    <p:sldId id="256" r:id="rId2"/>
    <p:sldId id="257" r:id="rId3"/>
    <p:sldId id="293" r:id="rId4"/>
    <p:sldId id="294" r:id="rId5"/>
    <p:sldId id="295" r:id="rId6"/>
    <p:sldId id="258"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 id="311" r:id="rId23"/>
    <p:sldId id="312" r:id="rId24"/>
    <p:sldId id="313" r:id="rId25"/>
    <p:sldId id="314" r:id="rId26"/>
    <p:sldId id="315" r:id="rId27"/>
    <p:sldId id="316" r:id="rId28"/>
    <p:sldId id="259" r:id="rId29"/>
    <p:sldId id="317" r:id="rId30"/>
    <p:sldId id="318" r:id="rId31"/>
    <p:sldId id="319" r:id="rId32"/>
    <p:sldId id="320" r:id="rId33"/>
    <p:sldId id="321" r:id="rId34"/>
    <p:sldId id="322" r:id="rId35"/>
    <p:sldId id="323" r:id="rId36"/>
    <p:sldId id="324" r:id="rId37"/>
    <p:sldId id="268" r:id="rId38"/>
    <p:sldId id="325" r:id="rId39"/>
    <p:sldId id="326" r:id="rId40"/>
    <p:sldId id="327" r:id="rId41"/>
    <p:sldId id="276" r:id="rId42"/>
    <p:sldId id="270" r:id="rId43"/>
    <p:sldId id="328" r:id="rId44"/>
    <p:sldId id="329" r:id="rId45"/>
    <p:sldId id="272" r:id="rId46"/>
    <p:sldId id="273" r:id="rId47"/>
    <p:sldId id="330" r:id="rId48"/>
    <p:sldId id="331" r:id="rId49"/>
    <p:sldId id="332" r:id="rId50"/>
    <p:sldId id="333" r:id="rId51"/>
    <p:sldId id="334" r:id="rId52"/>
    <p:sldId id="335" r:id="rId53"/>
    <p:sldId id="274" r:id="rId54"/>
    <p:sldId id="275" r:id="rId55"/>
    <p:sldId id="336" r:id="rId56"/>
    <p:sldId id="277" r:id="rId57"/>
    <p:sldId id="337" r:id="rId58"/>
    <p:sldId id="338" r:id="rId59"/>
    <p:sldId id="278" r:id="rId60"/>
    <p:sldId id="279" r:id="rId61"/>
    <p:sldId id="339" r:id="rId62"/>
    <p:sldId id="280" r:id="rId63"/>
    <p:sldId id="282" r:id="rId64"/>
    <p:sldId id="340" r:id="rId65"/>
    <p:sldId id="341" r:id="rId66"/>
    <p:sldId id="283" r:id="rId67"/>
    <p:sldId id="292" r:id="rId68"/>
    <p:sldId id="290" r:id="rId69"/>
    <p:sldId id="342" r:id="rId70"/>
    <p:sldId id="343" r:id="rId71"/>
    <p:sldId id="344" r:id="rId72"/>
    <p:sldId id="345" r:id="rId73"/>
    <p:sldId id="346" r:id="rId74"/>
    <p:sldId id="347" r:id="rId75"/>
    <p:sldId id="348" r:id="rId76"/>
    <p:sldId id="349" r:id="rId77"/>
    <p:sldId id="350" r:id="rId78"/>
    <p:sldId id="351" r:id="rId79"/>
    <p:sldId id="352" r:id="rId80"/>
    <p:sldId id="353" r:id="rId81"/>
    <p:sldId id="354" r:id="rId82"/>
    <p:sldId id="355" r:id="rId83"/>
    <p:sldId id="356" r:id="rId84"/>
    <p:sldId id="357" r:id="rId85"/>
    <p:sldId id="358" r:id="rId8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99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89" autoAdjust="0"/>
  </p:normalViewPr>
  <p:slideViewPr>
    <p:cSldViewPr>
      <p:cViewPr varScale="1">
        <p:scale>
          <a:sx n="70" d="100"/>
          <a:sy n="70" d="100"/>
        </p:scale>
        <p:origin x="-1386" y="-108"/>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42"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4B4391-D9BA-4029-A4F6-C6EE16D3BF1E}" type="datetimeFigureOut">
              <a:rPr lang="en-US" smtClean="0"/>
              <a:pPr/>
              <a:t>9/19/2012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02E20AF-DF94-4140-80E1-665EB46559A9}"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1BDDCF-D90B-4E4D-BF6A-FD76C08F0F3B}" type="datetimeFigureOut">
              <a:rPr lang="en-US" smtClean="0"/>
              <a:pPr/>
              <a:t>9/19/2012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2FFA64-9CBD-44FB-91BA-56032ADDABE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42FFA64-9CBD-44FB-91BA-56032ADDABEA}"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A0E007B-F566-460C-BC16-DD80FB2AA37F}" type="datetimeFigureOut">
              <a:rPr lang="en-US" smtClean="0"/>
              <a:pPr/>
              <a:t>9/19/2012</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0E007B-F566-460C-BC16-DD80FB2AA37F}" type="datetimeFigureOut">
              <a:rPr lang="en-US" smtClean="0"/>
              <a:pPr/>
              <a:t>9/19/2012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0E007B-F566-460C-BC16-DD80FB2AA37F}" type="datetimeFigureOut">
              <a:rPr lang="en-US" smtClean="0"/>
              <a:pPr/>
              <a:t>9/19/2012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0E007B-F566-460C-BC16-DD80FB2AA37F}" type="datetimeFigureOut">
              <a:rPr lang="en-US" smtClean="0"/>
              <a:pPr/>
              <a:t>9/19/2012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0E007B-F566-460C-BC16-DD80FB2AA37F}" type="datetimeFigureOut">
              <a:rPr lang="en-US" smtClean="0"/>
              <a:pPr/>
              <a:t>9/19/2012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0E007B-F566-460C-BC16-DD80FB2AA37F}" type="datetimeFigureOut">
              <a:rPr lang="en-US" smtClean="0"/>
              <a:pPr/>
              <a:t>9/19/2012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A0E007B-F566-460C-BC16-DD80FB2AA37F}" type="datetimeFigureOut">
              <a:rPr lang="en-US" smtClean="0"/>
              <a:pPr/>
              <a:t>9/19/2012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0E007B-F566-460C-BC16-DD80FB2AA37F}" type="datetimeFigureOut">
              <a:rPr lang="en-US" smtClean="0"/>
              <a:pPr/>
              <a:t>9/19/2012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0E007B-F566-460C-BC16-DD80FB2AA37F}" type="datetimeFigureOut">
              <a:rPr lang="en-US" smtClean="0"/>
              <a:pPr/>
              <a:t>9/19/2012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0E007B-F566-460C-BC16-DD80FB2AA37F}" type="datetimeFigureOut">
              <a:rPr lang="en-US" smtClean="0"/>
              <a:pPr/>
              <a:t>9/19/2012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D7EDA9-1F8D-44C3-A83D-F663197D13D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0E007B-F566-460C-BC16-DD80FB2AA37F}" type="datetimeFigureOut">
              <a:rPr lang="en-US" smtClean="0"/>
              <a:pPr/>
              <a:t>9/19/2012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1FD7EDA9-1F8D-44C3-A83D-F663197D13D2}"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0E007B-F566-460C-BC16-DD80FB2AA37F}" type="datetimeFigureOut">
              <a:rPr lang="en-US" smtClean="0"/>
              <a:pPr/>
              <a:t>9/19/2012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D7EDA9-1F8D-44C3-A83D-F663197D13D2}"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3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4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jpeg"/><Relationship Id="rId1" Type="http://schemas.openxmlformats.org/officeDocument/2006/relationships/slideLayout" Target="../slideLayouts/slideLayout2.xml"/><Relationship Id="rId5" Type="http://schemas.openxmlformats.org/officeDocument/2006/relationships/image" Target="../media/image35.png"/><Relationship Id="rId4" Type="http://schemas.openxmlformats.org/officeDocument/2006/relationships/image" Target="../media/image34.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png"/><Relationship Id="rId4" Type="http://schemas.openxmlformats.org/officeDocument/2006/relationships/image" Target="../media/image39.png"/></Relationships>
</file>

<file path=ppt/slides/_rels/slide46.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jpeg"/><Relationship Id="rId1" Type="http://schemas.openxmlformats.org/officeDocument/2006/relationships/slideLayout" Target="../slideLayouts/slideLayout2.xml"/><Relationship Id="rId6" Type="http://schemas.openxmlformats.org/officeDocument/2006/relationships/image" Target="../media/image46.png"/><Relationship Id="rId5" Type="http://schemas.openxmlformats.org/officeDocument/2006/relationships/image" Target="../media/image45.png"/><Relationship Id="rId4" Type="http://schemas.openxmlformats.org/officeDocument/2006/relationships/image" Target="../media/image44.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8.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9.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53.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54.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6.jpeg"/><Relationship Id="rId1" Type="http://schemas.openxmlformats.org/officeDocument/2006/relationships/slideLayout" Target="../slideLayouts/slideLayout2.xml"/><Relationship Id="rId4" Type="http://schemas.openxmlformats.org/officeDocument/2006/relationships/image" Target="../media/image58.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114800"/>
            <a:ext cx="7772400" cy="936625"/>
          </a:xfrm>
        </p:spPr>
        <p:txBody>
          <a:bodyP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dirty="0" smtClean="0">
                <a:ln>
                  <a:prstDash val="solid"/>
                </a:ln>
                <a:solidFill>
                  <a:srgbClr val="FF0000"/>
                </a:solidFill>
                <a:effectLst>
                  <a:glow rad="228600">
                    <a:schemeClr val="accent3">
                      <a:satMod val="175000"/>
                      <a:alpha val="40000"/>
                    </a:schemeClr>
                  </a:glow>
                  <a:outerShdw blurRad="88000" dist="50800" dir="5040000" algn="tl">
                    <a:schemeClr val="accent4">
                      <a:tint val="80000"/>
                      <a:satMod val="250000"/>
                      <a:alpha val="45000"/>
                    </a:schemeClr>
                  </a:outerShdw>
                </a:effectLst>
              </a:rPr>
              <a:t>FIBER OPTICS</a:t>
            </a:r>
            <a:endParaRPr lang="en-US" dirty="0">
              <a:ln>
                <a:prstDash val="solid"/>
              </a:ln>
              <a:solidFill>
                <a:srgbClr val="FF0000"/>
              </a:solidFill>
              <a:effectLst>
                <a:glow rad="228600">
                  <a:schemeClr val="accent3">
                    <a:satMod val="175000"/>
                    <a:alpha val="40000"/>
                  </a:schemeClr>
                </a:glow>
                <a:outerShdw blurRad="88000" dist="50800" dir="5040000" algn="tl">
                  <a:schemeClr val="accent4">
                    <a:tint val="80000"/>
                    <a:satMod val="250000"/>
                    <a:alpha val="45000"/>
                  </a:schemeClr>
                </a:outerShdw>
              </a:effectLst>
            </a:endParaRPr>
          </a:p>
        </p:txBody>
      </p:sp>
      <p:sp>
        <p:nvSpPr>
          <p:cNvPr id="3" name="Subtitle 2"/>
          <p:cNvSpPr>
            <a:spLocks noGrp="1"/>
          </p:cNvSpPr>
          <p:nvPr>
            <p:ph type="subTitle" idx="1"/>
          </p:nvPr>
        </p:nvSpPr>
        <p:spPr>
          <a:xfrm>
            <a:off x="1295400" y="1295400"/>
            <a:ext cx="6400800" cy="2590800"/>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ambria" pitchFamily="18" charset="0"/>
              </a:rPr>
              <a:t>B.Sc. (Semester -3)</a:t>
            </a:r>
          </a:p>
          <a:p>
            <a:pPr algn="ct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ambria" pitchFamily="18" charset="0"/>
              </a:rPr>
              <a:t>Subject : PHYSICS </a:t>
            </a:r>
          </a:p>
          <a:p>
            <a:pPr algn="ct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ambria" pitchFamily="18" charset="0"/>
              </a:rPr>
              <a:t>Course : US03CPHY01</a:t>
            </a:r>
          </a:p>
          <a:p>
            <a:pPr algn="ct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ambria" pitchFamily="18" charset="0"/>
              </a:rPr>
              <a:t>UNIT : 4</a:t>
            </a:r>
            <a:endParaRPr lang="en-U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Cambria" pitchFamily="18" charset="0"/>
            </a:endParaRPr>
          </a:p>
        </p:txBody>
      </p:sp>
      <p:sp>
        <p:nvSpPr>
          <p:cNvPr id="5" name="TextBox 4"/>
          <p:cNvSpPr txBox="1"/>
          <p:nvPr/>
        </p:nvSpPr>
        <p:spPr>
          <a:xfrm>
            <a:off x="5181600" y="6031468"/>
            <a:ext cx="3505200" cy="400110"/>
          </a:xfrm>
          <a:prstGeom prst="rect">
            <a:avLst/>
          </a:prstGeom>
          <a:noFill/>
        </p:spPr>
        <p:txBody>
          <a:bodyPr wrap="square" rtlCol="0">
            <a:spAutoFit/>
          </a:bodyPr>
          <a:lstStyle/>
          <a:p>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Presented by : Dr. P. M. Patel</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lvl="0" algn="just">
              <a:buFont typeface="Wingdings" pitchFamily="2" charset="2"/>
              <a:buChar char="Ø"/>
            </a:pPr>
            <a:r>
              <a:rPr lang="en-US" sz="3200" dirty="0" smtClean="0">
                <a:solidFill>
                  <a:srgbClr val="C00000"/>
                </a:solidFill>
                <a:latin typeface="+mj-lt"/>
              </a:rPr>
              <a:t>Light launched into the core and striking the core-to-cladding interface at angle greater than critical angle will be reflected back into the core.</a:t>
            </a:r>
          </a:p>
          <a:p>
            <a:pPr lvl="0" algn="just">
              <a:buFont typeface="Wingdings" pitchFamily="2" charset="2"/>
              <a:buChar char="Ø"/>
            </a:pPr>
            <a:r>
              <a:rPr lang="en-US" sz="3200" dirty="0" smtClean="0">
                <a:solidFill>
                  <a:srgbClr val="002060"/>
                </a:solidFill>
                <a:latin typeface="+mj-lt"/>
              </a:rPr>
              <a:t>When the angles of incidence and reflection are equal, the light will continue to rebound and propagate through the fiber.</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914400"/>
            <a:ext cx="8229600" cy="5410200"/>
          </a:xfrm>
        </p:spPr>
        <p:txBody>
          <a:bodyPr>
            <a:noAutofit/>
          </a:bodyPr>
          <a:lstStyle/>
          <a:p>
            <a:pPr algn="just"/>
            <a:r>
              <a:rPr lang="en-US" sz="2800" b="1" dirty="0" smtClean="0">
                <a:solidFill>
                  <a:srgbClr val="FF0000"/>
                </a:solidFill>
                <a:latin typeface="+mj-lt"/>
              </a:rPr>
              <a:t>Buffer:</a:t>
            </a:r>
            <a:endParaRPr lang="en-US" sz="2800" dirty="0" smtClean="0">
              <a:solidFill>
                <a:srgbClr val="FF0000"/>
              </a:solidFill>
              <a:latin typeface="+mj-lt"/>
            </a:endParaRPr>
          </a:p>
          <a:p>
            <a:pPr lvl="0" algn="just">
              <a:buFont typeface="Wingdings" pitchFamily="2" charset="2"/>
              <a:buChar char="Ø"/>
            </a:pPr>
            <a:r>
              <a:rPr lang="en-US" sz="2800" dirty="0" smtClean="0">
                <a:solidFill>
                  <a:srgbClr val="002060"/>
                </a:solidFill>
                <a:latin typeface="+mj-lt"/>
              </a:rPr>
              <a:t>The outermost region is called the sheath or a protective buffer coating.</a:t>
            </a:r>
          </a:p>
          <a:p>
            <a:pPr lvl="0" algn="just">
              <a:buFont typeface="Wingdings" pitchFamily="2" charset="2"/>
              <a:buChar char="Ø"/>
            </a:pPr>
            <a:r>
              <a:rPr lang="en-US" sz="2800" dirty="0" smtClean="0">
                <a:solidFill>
                  <a:srgbClr val="C00000"/>
                </a:solidFill>
                <a:latin typeface="+mj-lt"/>
              </a:rPr>
              <a:t>It is a plastic coating given to the cladding for extra protection.</a:t>
            </a:r>
          </a:p>
          <a:p>
            <a:pPr lvl="0" algn="just">
              <a:buFont typeface="Wingdings" pitchFamily="2" charset="2"/>
              <a:buChar char="Ø"/>
            </a:pPr>
            <a:r>
              <a:rPr lang="en-US" sz="2800" dirty="0" smtClean="0">
                <a:solidFill>
                  <a:srgbClr val="002060"/>
                </a:solidFill>
                <a:latin typeface="+mj-lt"/>
              </a:rPr>
              <a:t>This coating is applied during the manufacturing process to provide physical and environmental protection for the fiber.</a:t>
            </a:r>
          </a:p>
          <a:p>
            <a:pPr lvl="0" algn="just">
              <a:buFont typeface="Wingdings" pitchFamily="2" charset="2"/>
              <a:buChar char="Ø"/>
            </a:pPr>
            <a:r>
              <a:rPr lang="en-US" sz="2800" dirty="0" smtClean="0">
                <a:solidFill>
                  <a:srgbClr val="C00000"/>
                </a:solidFill>
                <a:latin typeface="+mj-lt"/>
              </a:rPr>
              <a:t> The buffer is elastic in nature and prevents abrasions.</a:t>
            </a:r>
          </a:p>
          <a:p>
            <a:pPr lvl="0" algn="just">
              <a:buFont typeface="Wingdings" pitchFamily="2" charset="2"/>
              <a:buChar char="Ø"/>
            </a:pPr>
            <a:r>
              <a:rPr lang="en-US" sz="2800" dirty="0" smtClean="0">
                <a:solidFill>
                  <a:srgbClr val="002060"/>
                </a:solidFill>
                <a:latin typeface="+mj-lt"/>
              </a:rPr>
              <a:t>The coating  vary in size from 250 µm or 900 µm. </a:t>
            </a:r>
          </a:p>
          <a:p>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lgn="just"/>
            <a:r>
              <a:rPr lang="en-US" sz="3600" dirty="0" smtClean="0">
                <a:solidFill>
                  <a:srgbClr val="002060"/>
                </a:solidFill>
                <a:latin typeface="+mj-lt"/>
              </a:rPr>
              <a:t>In short</a:t>
            </a:r>
          </a:p>
          <a:p>
            <a:pPr lvl="1" algn="just"/>
            <a:r>
              <a:rPr lang="en-US" sz="3200" dirty="0" smtClean="0">
                <a:solidFill>
                  <a:srgbClr val="C00000"/>
                </a:solidFill>
                <a:latin typeface="+mj-lt"/>
              </a:rPr>
              <a:t>Core is the inner light-carrying member</a:t>
            </a:r>
          </a:p>
          <a:p>
            <a:pPr lvl="1" algn="just"/>
            <a:r>
              <a:rPr lang="en-US" sz="3200" dirty="0" smtClean="0">
                <a:solidFill>
                  <a:srgbClr val="002060"/>
                </a:solidFill>
                <a:latin typeface="+mj-lt"/>
              </a:rPr>
              <a:t>Cladding is the middle layer-which serves to confine the light to the core.</a:t>
            </a:r>
          </a:p>
          <a:p>
            <a:pPr lvl="1" algn="just"/>
            <a:r>
              <a:rPr lang="en-US" sz="3200" dirty="0" smtClean="0">
                <a:solidFill>
                  <a:srgbClr val="C00000"/>
                </a:solidFill>
                <a:latin typeface="+mj-lt"/>
              </a:rPr>
              <a:t>Buffer coating surround the cladding, which protects the fiber from physical damage and environmental effects.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r>
              <a:rPr lang="en-US" sz="4000" b="1" dirty="0" smtClean="0">
                <a:solidFill>
                  <a:srgbClr val="FF0000"/>
                </a:solidFill>
                <a:latin typeface="+mn-lt"/>
              </a:rPr>
              <a:t>Necessity for Cladding:</a:t>
            </a:r>
            <a:endParaRPr lang="en-US" sz="4000" dirty="0">
              <a:solidFill>
                <a:srgbClr val="FF0000"/>
              </a:solidFill>
              <a:latin typeface="+mn-lt"/>
            </a:endParaRPr>
          </a:p>
        </p:txBody>
      </p:sp>
      <p:sp>
        <p:nvSpPr>
          <p:cNvPr id="3" name="Content Placeholder 2"/>
          <p:cNvSpPr>
            <a:spLocks noGrp="1"/>
          </p:cNvSpPr>
          <p:nvPr>
            <p:ph idx="1"/>
          </p:nvPr>
        </p:nvSpPr>
        <p:spPr>
          <a:xfrm>
            <a:off x="457200" y="1066800"/>
            <a:ext cx="8229600" cy="5562600"/>
          </a:xfrm>
        </p:spPr>
        <p:txBody>
          <a:bodyPr>
            <a:noAutofit/>
          </a:bodyPr>
          <a:lstStyle/>
          <a:p>
            <a:pPr algn="just"/>
            <a:r>
              <a:rPr lang="en-US" sz="2800" dirty="0" smtClean="0">
                <a:solidFill>
                  <a:schemeClr val="tx2"/>
                </a:solidFill>
                <a:latin typeface="+mj-lt"/>
              </a:rPr>
              <a:t>The actual fiber is very thin and light entering a bare fiber will travel along the fibre through   repeated total internal reflections at the glass-air boundary.</a:t>
            </a:r>
          </a:p>
          <a:p>
            <a:pPr algn="just"/>
            <a:r>
              <a:rPr lang="en-US" sz="2800" dirty="0" smtClean="0">
                <a:solidFill>
                  <a:srgbClr val="C00000"/>
                </a:solidFill>
                <a:latin typeface="+mj-lt"/>
              </a:rPr>
              <a:t> However , bare fibers are used only in certain applications. </a:t>
            </a:r>
          </a:p>
          <a:p>
            <a:pPr algn="just"/>
            <a:r>
              <a:rPr lang="en-US" sz="2800" dirty="0" smtClean="0">
                <a:solidFill>
                  <a:schemeClr val="tx2"/>
                </a:solidFill>
                <a:latin typeface="+mj-lt"/>
              </a:rPr>
              <a:t>For use in communications and some other applications, the optical fibre is provided with a cladding. </a:t>
            </a:r>
          </a:p>
          <a:p>
            <a:pPr algn="just"/>
            <a:r>
              <a:rPr lang="en-US" sz="2800" dirty="0" smtClean="0">
                <a:solidFill>
                  <a:srgbClr val="C00000"/>
                </a:solidFill>
                <a:latin typeface="+mj-lt"/>
              </a:rPr>
              <a:t>The cladding maintains uniform size of the fibre, protects the walls of the fibre from chipping, and reduces the size of the cone of light that will be trapped in the fibre. </a:t>
            </a:r>
            <a:endParaRPr lang="en-US" sz="2800" dirty="0">
              <a:solidFill>
                <a:srgbClr val="C00000"/>
              </a:solidFill>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143000"/>
            <a:ext cx="8229600" cy="5181600"/>
          </a:xfrm>
        </p:spPr>
        <p:txBody>
          <a:bodyPr>
            <a:noAutofit/>
          </a:bodyPr>
          <a:lstStyle/>
          <a:p>
            <a:pPr algn="just">
              <a:buNone/>
            </a:pPr>
            <a:r>
              <a:rPr lang="en-US" sz="3200" b="1" dirty="0" smtClean="0">
                <a:solidFill>
                  <a:srgbClr val="C00000"/>
                </a:solidFill>
              </a:rPr>
              <a:t>The cladding performs the following important functions:</a:t>
            </a:r>
            <a:endParaRPr lang="en-US" sz="3200" dirty="0" smtClean="0">
              <a:solidFill>
                <a:srgbClr val="C00000"/>
              </a:solidFill>
            </a:endParaRPr>
          </a:p>
          <a:p>
            <a:pPr lvl="0" algn="just"/>
            <a:r>
              <a:rPr lang="en-US" sz="3200" dirty="0" smtClean="0">
                <a:solidFill>
                  <a:schemeClr val="tx2"/>
                </a:solidFill>
              </a:rPr>
              <a:t>Keeps the size of the fibre constant and reduces loss of light from the core into the surrounding air.</a:t>
            </a:r>
          </a:p>
          <a:p>
            <a:pPr lvl="0" algn="just"/>
            <a:r>
              <a:rPr lang="en-US" sz="3200" dirty="0" smtClean="0">
                <a:solidFill>
                  <a:srgbClr val="FF0000"/>
                </a:solidFill>
              </a:rPr>
              <a:t>Protects the fibre from physical damage and absorbing surface contaminants</a:t>
            </a:r>
          </a:p>
          <a:p>
            <a:pPr lvl="0" algn="just"/>
            <a:r>
              <a:rPr lang="en-US" sz="3200" dirty="0" smtClean="0">
                <a:solidFill>
                  <a:schemeClr val="tx2"/>
                </a:solidFill>
              </a:rPr>
              <a:t>Prevents leakage of light energy from the fibre through evanescent waves.</a:t>
            </a:r>
          </a:p>
          <a:p>
            <a:endParaRPr lang="en-U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lvl="0" algn="just"/>
            <a:r>
              <a:rPr lang="en-US" sz="3200" dirty="0" smtClean="0">
                <a:solidFill>
                  <a:srgbClr val="FF0000"/>
                </a:solidFill>
              </a:rPr>
              <a:t>Prevents leakage of light energy from the core through frustrated total internal reflection.</a:t>
            </a:r>
          </a:p>
          <a:p>
            <a:pPr lvl="0" algn="just"/>
            <a:r>
              <a:rPr lang="en-US" sz="3200" dirty="0" smtClean="0">
                <a:solidFill>
                  <a:schemeClr val="tx2"/>
                </a:solidFill>
              </a:rPr>
              <a:t>Reduces the core of acceptance and increases the rate of transmission of data.</a:t>
            </a:r>
          </a:p>
          <a:p>
            <a:pPr lvl="0" algn="just"/>
            <a:r>
              <a:rPr lang="en-US" sz="3200" dirty="0" smtClean="0">
                <a:solidFill>
                  <a:srgbClr val="FF0000"/>
                </a:solidFill>
              </a:rPr>
              <a:t>A solid cladding, instead of air, also makes it easier to add other protective layers over the fibre.</a:t>
            </a:r>
          </a:p>
          <a:p>
            <a:pPr algn="just"/>
            <a:endParaRPr lang="en-US"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sz="4000" b="1" dirty="0" smtClean="0">
                <a:solidFill>
                  <a:srgbClr val="FF0000"/>
                </a:solidFill>
                <a:latin typeface="+mn-lt"/>
              </a:rPr>
              <a:t>Optical Fibre System:</a:t>
            </a:r>
            <a:endParaRPr lang="en-US" sz="4000" dirty="0">
              <a:solidFill>
                <a:srgbClr val="FF0000"/>
              </a:solidFill>
              <a:latin typeface="+mn-lt"/>
            </a:endParaRPr>
          </a:p>
        </p:txBody>
      </p:sp>
      <p:sp>
        <p:nvSpPr>
          <p:cNvPr id="3" name="Content Placeholder 2"/>
          <p:cNvSpPr>
            <a:spLocks noGrp="1"/>
          </p:cNvSpPr>
          <p:nvPr>
            <p:ph idx="1"/>
          </p:nvPr>
        </p:nvSpPr>
        <p:spPr>
          <a:xfrm>
            <a:off x="457200" y="1600200"/>
            <a:ext cx="8229600" cy="4724400"/>
          </a:xfrm>
        </p:spPr>
        <p:txBody>
          <a:bodyPr>
            <a:normAutofit lnSpcReduction="10000"/>
          </a:bodyPr>
          <a:lstStyle/>
          <a:p>
            <a:pPr algn="just"/>
            <a:r>
              <a:rPr lang="en-US" dirty="0" smtClean="0">
                <a:solidFill>
                  <a:schemeClr val="tx2"/>
                </a:solidFill>
                <a:latin typeface="+mj-lt"/>
              </a:rPr>
              <a:t>An optical fibre is used to transmit light signals over long distances. </a:t>
            </a:r>
          </a:p>
          <a:p>
            <a:pPr algn="just"/>
            <a:r>
              <a:rPr lang="en-US" dirty="0" smtClean="0">
                <a:solidFill>
                  <a:srgbClr val="C00000"/>
                </a:solidFill>
                <a:latin typeface="+mj-lt"/>
              </a:rPr>
              <a:t>It is essentially a light transmitting medium, its role being very much similar to a coaxial cable or wave guide used in microwave communications. </a:t>
            </a:r>
          </a:p>
          <a:p>
            <a:pPr algn="just"/>
            <a:r>
              <a:rPr lang="en-US" dirty="0" smtClean="0">
                <a:solidFill>
                  <a:schemeClr val="tx2"/>
                </a:solidFill>
                <a:latin typeface="+mj-lt"/>
              </a:rPr>
              <a:t>Optical fibre requires a </a:t>
            </a:r>
            <a:r>
              <a:rPr lang="en-US" b="1" dirty="0" smtClean="0">
                <a:solidFill>
                  <a:schemeClr val="tx2"/>
                </a:solidFill>
                <a:latin typeface="+mj-lt"/>
              </a:rPr>
              <a:t>light source</a:t>
            </a:r>
            <a:r>
              <a:rPr lang="en-US" dirty="0" smtClean="0">
                <a:solidFill>
                  <a:schemeClr val="tx2"/>
                </a:solidFill>
                <a:latin typeface="+mj-lt"/>
              </a:rPr>
              <a:t> for launching light into the fibre at its input end and a </a:t>
            </a:r>
            <a:r>
              <a:rPr lang="en-US" b="1" dirty="0" err="1" smtClean="0">
                <a:solidFill>
                  <a:schemeClr val="tx2"/>
                </a:solidFill>
                <a:latin typeface="+mj-lt"/>
              </a:rPr>
              <a:t>photodetector</a:t>
            </a:r>
            <a:r>
              <a:rPr lang="en-US" dirty="0" smtClean="0">
                <a:solidFill>
                  <a:schemeClr val="tx2"/>
                </a:solidFill>
                <a:latin typeface="+mj-lt"/>
              </a:rPr>
              <a:t> to receive light at its output end. </a:t>
            </a:r>
          </a:p>
          <a:p>
            <a:pPr algn="just"/>
            <a:r>
              <a:rPr lang="en-US" dirty="0" smtClean="0">
                <a:solidFill>
                  <a:srgbClr val="C00000"/>
                </a:solidFill>
                <a:latin typeface="+mj-lt"/>
              </a:rPr>
              <a:t>As the diameter of the fibre is very small, the light source has to be dimensionally compatible with the fibre core.</a:t>
            </a:r>
          </a:p>
          <a:p>
            <a:pPr algn="just"/>
            <a:r>
              <a:rPr lang="en-US" dirty="0" smtClean="0">
                <a:latin typeface="+mj-lt"/>
              </a:rPr>
              <a:t> </a:t>
            </a:r>
            <a:r>
              <a:rPr lang="en-US" dirty="0" smtClean="0">
                <a:solidFill>
                  <a:schemeClr val="tx2"/>
                </a:solidFill>
                <a:latin typeface="+mj-lt"/>
              </a:rPr>
              <a:t>Light emitting diodes and laser diodes, which are very small in size, serve as the light sources.</a:t>
            </a:r>
            <a:endParaRPr lang="en-US" dirty="0">
              <a:solidFill>
                <a:schemeClr val="tx2"/>
              </a:solidFill>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normAutofit fontScale="92500" lnSpcReduction="10000"/>
          </a:bodyPr>
          <a:lstStyle/>
          <a:p>
            <a:pPr algn="just"/>
            <a:r>
              <a:rPr lang="en-US" dirty="0" smtClean="0">
                <a:solidFill>
                  <a:srgbClr val="C00000"/>
                </a:solidFill>
                <a:latin typeface="+mj-lt"/>
              </a:rPr>
              <a:t>The electrical input signals is in general of digital form.  </a:t>
            </a:r>
          </a:p>
          <a:p>
            <a:pPr algn="just"/>
            <a:r>
              <a:rPr lang="en-US" dirty="0" smtClean="0">
                <a:solidFill>
                  <a:schemeClr val="tx2"/>
                </a:solidFill>
                <a:latin typeface="+mj-lt"/>
              </a:rPr>
              <a:t>It is converted in to optical signal by varying the current flowing through the light source. </a:t>
            </a:r>
          </a:p>
          <a:p>
            <a:pPr algn="just"/>
            <a:r>
              <a:rPr lang="en-US" dirty="0" smtClean="0">
                <a:solidFill>
                  <a:srgbClr val="C00000"/>
                </a:solidFill>
                <a:latin typeface="+mj-lt"/>
              </a:rPr>
              <a:t>Hence , the intensity of  the light emitted by the source of modulated with the input signal and the out put will be in the form of light pulses. </a:t>
            </a:r>
          </a:p>
          <a:p>
            <a:pPr algn="just"/>
            <a:r>
              <a:rPr lang="en-US" dirty="0" smtClean="0">
                <a:solidFill>
                  <a:schemeClr val="tx2"/>
                </a:solidFill>
                <a:latin typeface="+mj-lt"/>
              </a:rPr>
              <a:t>The light pulses constitute the signal that travel through the optical fibre. </a:t>
            </a:r>
          </a:p>
          <a:p>
            <a:pPr algn="just"/>
            <a:r>
              <a:rPr lang="en-US" dirty="0" smtClean="0">
                <a:solidFill>
                  <a:srgbClr val="C00000"/>
                </a:solidFill>
                <a:latin typeface="+mj-lt"/>
              </a:rPr>
              <a:t>At the receiver end , semiconductor photodiodes , which are very small in size , are used for detection of these light pulses.</a:t>
            </a:r>
          </a:p>
          <a:p>
            <a:pPr algn="just"/>
            <a:r>
              <a:rPr lang="en-US" dirty="0" smtClean="0">
                <a:latin typeface="+mj-lt"/>
              </a:rPr>
              <a:t> </a:t>
            </a:r>
            <a:r>
              <a:rPr lang="en-US" dirty="0" smtClean="0">
                <a:solidFill>
                  <a:schemeClr val="tx2"/>
                </a:solidFill>
                <a:latin typeface="+mj-lt"/>
              </a:rPr>
              <a:t>The photo detector converts the optical signal into electrical form. </a:t>
            </a:r>
          </a:p>
          <a:p>
            <a:pPr algn="just"/>
            <a:r>
              <a:rPr lang="en-US" dirty="0" smtClean="0">
                <a:solidFill>
                  <a:srgbClr val="C00000"/>
                </a:solidFill>
                <a:latin typeface="+mj-lt"/>
              </a:rPr>
              <a:t>Thus a basic optical fibre system consists of LED /laser diode, optical fibre cable and a semiconductor photodiode.</a:t>
            </a:r>
          </a:p>
          <a:p>
            <a:pPr algn="just"/>
            <a:endParaRPr lang="en-US" dirty="0">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sz="4000" b="1" dirty="0" smtClean="0"/>
              <a:t>Optical Fibre Cable: </a:t>
            </a:r>
            <a:endParaRPr lang="en-US" sz="4000" dirty="0"/>
          </a:p>
        </p:txBody>
      </p:sp>
      <p:sp>
        <p:nvSpPr>
          <p:cNvPr id="3" name="Content Placeholder 2"/>
          <p:cNvSpPr>
            <a:spLocks noGrp="1"/>
          </p:cNvSpPr>
          <p:nvPr>
            <p:ph idx="1"/>
          </p:nvPr>
        </p:nvSpPr>
        <p:spPr>
          <a:xfrm>
            <a:off x="457200" y="1371600"/>
            <a:ext cx="8229600" cy="4953000"/>
          </a:xfrm>
        </p:spPr>
        <p:txBody>
          <a:bodyPr/>
          <a:lstStyle/>
          <a:p>
            <a:pPr algn="just"/>
            <a:r>
              <a:rPr lang="en-US" dirty="0" smtClean="0">
                <a:solidFill>
                  <a:srgbClr val="C00000"/>
                </a:solidFill>
                <a:latin typeface="+mj-lt"/>
              </a:rPr>
              <a:t>Optical fibre cables are designed in different ways to serve different applications. </a:t>
            </a:r>
          </a:p>
          <a:p>
            <a:pPr algn="just"/>
            <a:r>
              <a:rPr lang="en-US" dirty="0" smtClean="0">
                <a:solidFill>
                  <a:schemeClr val="tx2"/>
                </a:solidFill>
                <a:latin typeface="+mj-lt"/>
              </a:rPr>
              <a:t>More protection is provided to the optical fibre by the ”</a:t>
            </a:r>
            <a:r>
              <a:rPr lang="en-US" b="1" dirty="0" smtClean="0">
                <a:solidFill>
                  <a:schemeClr val="tx2"/>
                </a:solidFill>
                <a:latin typeface="+mj-lt"/>
              </a:rPr>
              <a:t>cable</a:t>
            </a:r>
            <a:r>
              <a:rPr lang="en-US" dirty="0" smtClean="0">
                <a:solidFill>
                  <a:schemeClr val="tx2"/>
                </a:solidFill>
                <a:latin typeface="+mj-lt"/>
              </a:rPr>
              <a:t> “  which has the fibers and strength members inside an outer covering called a “</a:t>
            </a:r>
            <a:r>
              <a:rPr lang="en-US" b="1" dirty="0" smtClean="0">
                <a:solidFill>
                  <a:schemeClr val="tx2"/>
                </a:solidFill>
                <a:latin typeface="+mj-lt"/>
              </a:rPr>
              <a:t>jacket</a:t>
            </a:r>
            <a:r>
              <a:rPr lang="en-US" dirty="0" smtClean="0">
                <a:solidFill>
                  <a:schemeClr val="tx2"/>
                </a:solidFill>
                <a:latin typeface="+mj-lt"/>
              </a:rPr>
              <a:t>”. </a:t>
            </a:r>
          </a:p>
          <a:p>
            <a:pPr algn="just"/>
            <a:r>
              <a:rPr lang="en-US" dirty="0" smtClean="0">
                <a:solidFill>
                  <a:srgbClr val="C00000"/>
                </a:solidFill>
                <a:latin typeface="+mj-lt"/>
              </a:rPr>
              <a:t>We study here two typical designs : </a:t>
            </a:r>
          </a:p>
          <a:p>
            <a:pPr marL="514350" indent="-514350" algn="just">
              <a:buFont typeface="+mj-lt"/>
              <a:buAutoNum type="arabicPeriod"/>
            </a:pPr>
            <a:r>
              <a:rPr lang="en-US" dirty="0" smtClean="0">
                <a:solidFill>
                  <a:srgbClr val="7030A0"/>
                </a:solidFill>
                <a:latin typeface="+mj-lt"/>
              </a:rPr>
              <a:t>single fibre cable </a:t>
            </a:r>
          </a:p>
          <a:p>
            <a:pPr marL="514350" indent="-514350" algn="just">
              <a:buFont typeface="+mj-lt"/>
              <a:buAutoNum type="arabicPeriod"/>
            </a:pPr>
            <a:r>
              <a:rPr lang="en-US" dirty="0" smtClean="0">
                <a:solidFill>
                  <a:srgbClr val="7030A0"/>
                </a:solidFill>
                <a:latin typeface="+mj-lt"/>
              </a:rPr>
              <a:t>multifibre cable.</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sz="4000" b="1" dirty="0" smtClean="0">
                <a:solidFill>
                  <a:srgbClr val="FF0000"/>
                </a:solidFill>
              </a:rPr>
              <a:t>Single Fibre Cable</a:t>
            </a:r>
            <a:r>
              <a:rPr lang="en-US" sz="4000" dirty="0" smtClean="0">
                <a:solidFill>
                  <a:srgbClr val="FF0000"/>
                </a:solidFill>
              </a:rPr>
              <a:t>:</a:t>
            </a:r>
            <a:endParaRPr lang="en-US" sz="4000" dirty="0">
              <a:solidFill>
                <a:srgbClr val="FF0000"/>
              </a:solidFill>
            </a:endParaRPr>
          </a:p>
        </p:txBody>
      </p:sp>
      <p:sp>
        <p:nvSpPr>
          <p:cNvPr id="3" name="Content Placeholder 2"/>
          <p:cNvSpPr>
            <a:spLocks noGrp="1"/>
          </p:cNvSpPr>
          <p:nvPr>
            <p:ph idx="1"/>
          </p:nvPr>
        </p:nvSpPr>
        <p:spPr>
          <a:xfrm>
            <a:off x="457200" y="1371600"/>
            <a:ext cx="8229600" cy="4953000"/>
          </a:xfrm>
        </p:spPr>
        <p:txBody>
          <a:bodyPr/>
          <a:lstStyle/>
          <a:p>
            <a:r>
              <a:rPr lang="en-US" dirty="0" smtClean="0">
                <a:latin typeface="+mj-lt"/>
              </a:rPr>
              <a:t>Around the fibre a tight buffer jacket of </a:t>
            </a:r>
            <a:r>
              <a:rPr lang="en-US" dirty="0" err="1" smtClean="0">
                <a:latin typeface="+mj-lt"/>
              </a:rPr>
              <a:t>Hytrel</a:t>
            </a:r>
            <a:r>
              <a:rPr lang="en-US" dirty="0" smtClean="0">
                <a:latin typeface="+mj-lt"/>
              </a:rPr>
              <a:t> is used as shown in the figure.</a:t>
            </a:r>
          </a:p>
          <a:p>
            <a:endParaRPr lang="en-US" dirty="0"/>
          </a:p>
        </p:txBody>
      </p:sp>
      <p:pic>
        <p:nvPicPr>
          <p:cNvPr id="4" name="Picture 3" descr="D:\Department\Assignment &amp; Question Bank\FIBER OPTICS\3.JPG"/>
          <p:cNvPicPr/>
          <p:nvPr/>
        </p:nvPicPr>
        <p:blipFill>
          <a:blip r:embed="rId2" cstate="print"/>
          <a:srcRect/>
          <a:stretch>
            <a:fillRect/>
          </a:stretch>
        </p:blipFill>
        <p:spPr bwMode="auto">
          <a:xfrm>
            <a:off x="2133600" y="2514600"/>
            <a:ext cx="4724399"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4000" dirty="0" smtClean="0">
                <a:solidFill>
                  <a:srgbClr val="FF0000"/>
                </a:solidFill>
              </a:rPr>
              <a:t>Introduction</a:t>
            </a:r>
            <a:endParaRPr lang="en-US" sz="4000" dirty="0">
              <a:solidFill>
                <a:srgbClr val="FF0000"/>
              </a:solidFill>
            </a:endParaRPr>
          </a:p>
        </p:txBody>
      </p:sp>
      <p:sp>
        <p:nvSpPr>
          <p:cNvPr id="3" name="Content Placeholder 2"/>
          <p:cNvSpPr>
            <a:spLocks noGrp="1"/>
          </p:cNvSpPr>
          <p:nvPr>
            <p:ph idx="1"/>
          </p:nvPr>
        </p:nvSpPr>
        <p:spPr>
          <a:xfrm>
            <a:off x="457200" y="1676400"/>
            <a:ext cx="8229600" cy="4648200"/>
          </a:xfrm>
        </p:spPr>
        <p:txBody>
          <a:bodyPr>
            <a:noAutofit/>
          </a:bodyPr>
          <a:lstStyle/>
          <a:p>
            <a:pPr algn="just"/>
            <a:r>
              <a:rPr lang="en-US" sz="2800" dirty="0" smtClean="0">
                <a:solidFill>
                  <a:srgbClr val="002060"/>
                </a:solidFill>
                <a:latin typeface="+mj-lt"/>
              </a:rPr>
              <a:t>It was demonstrated by a British Physicist John Tyndall in 1870 </a:t>
            </a:r>
          </a:p>
          <a:p>
            <a:pPr algn="just"/>
            <a:r>
              <a:rPr lang="en-US" sz="2800" dirty="0" smtClean="0">
                <a:solidFill>
                  <a:srgbClr val="C00000"/>
                </a:solidFill>
                <a:latin typeface="+mj-lt"/>
              </a:rPr>
              <a:t>He state that light can be guided along the curve of a stream of water. </a:t>
            </a:r>
          </a:p>
          <a:p>
            <a:pPr algn="just"/>
            <a:r>
              <a:rPr lang="en-US" sz="2800" dirty="0" smtClean="0">
                <a:solidFill>
                  <a:srgbClr val="002060"/>
                </a:solidFill>
                <a:latin typeface="+mj-lt"/>
              </a:rPr>
              <a:t>Due to this total internal reflections light gets confined to the water stream and the stream appears luminous. </a:t>
            </a:r>
          </a:p>
          <a:p>
            <a:pPr algn="just"/>
            <a:r>
              <a:rPr lang="en-US" sz="2800" dirty="0" smtClean="0">
                <a:solidFill>
                  <a:srgbClr val="C00000"/>
                </a:solidFill>
                <a:latin typeface="+mj-lt"/>
              </a:rPr>
              <a:t>A luminous water stream is consider an optical fiber. </a:t>
            </a:r>
          </a:p>
          <a:p>
            <a:pPr algn="just"/>
            <a:r>
              <a:rPr lang="en-US" sz="2800" dirty="0" smtClean="0">
                <a:solidFill>
                  <a:srgbClr val="7030A0"/>
                </a:solidFill>
                <a:latin typeface="+mj-lt"/>
              </a:rPr>
              <a:t>In 1950s , the transmission of images through optical fibers was realized in practice.</a:t>
            </a:r>
          </a:p>
          <a:p>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371600"/>
            <a:ext cx="8229600" cy="4953000"/>
          </a:xfrm>
        </p:spPr>
        <p:txBody>
          <a:bodyPr>
            <a:normAutofit lnSpcReduction="10000"/>
          </a:bodyPr>
          <a:lstStyle/>
          <a:p>
            <a:pPr algn="just"/>
            <a:r>
              <a:rPr lang="en-US" dirty="0" smtClean="0">
                <a:solidFill>
                  <a:srgbClr val="C00000"/>
                </a:solidFill>
                <a:latin typeface="+mj-lt"/>
              </a:rPr>
              <a:t>The buffer jacket Protects the fibre from moisture and abrasion. </a:t>
            </a:r>
          </a:p>
          <a:p>
            <a:pPr algn="just"/>
            <a:r>
              <a:rPr lang="en-US" dirty="0" smtClean="0">
                <a:solidFill>
                  <a:schemeClr val="tx2"/>
                </a:solidFill>
                <a:latin typeface="+mj-lt"/>
              </a:rPr>
              <a:t>A strength member is arranged around the buffer jacket in order to provide the necessary toughness and tensile strength. </a:t>
            </a:r>
          </a:p>
          <a:p>
            <a:pPr algn="just"/>
            <a:r>
              <a:rPr lang="en-US" dirty="0" smtClean="0">
                <a:solidFill>
                  <a:srgbClr val="C00000"/>
                </a:solidFill>
                <a:latin typeface="+mj-lt"/>
              </a:rPr>
              <a:t>The strength may be provided by a steel wire, polymer film, nylon yarn or Kevlar yarn. </a:t>
            </a:r>
          </a:p>
          <a:p>
            <a:pPr algn="just"/>
            <a:r>
              <a:rPr lang="en-US" dirty="0" smtClean="0">
                <a:solidFill>
                  <a:schemeClr val="tx2"/>
                </a:solidFill>
                <a:latin typeface="+mj-lt"/>
              </a:rPr>
              <a:t>Then the fibre cable is covered by a </a:t>
            </a:r>
            <a:r>
              <a:rPr lang="en-US" dirty="0" err="1" smtClean="0">
                <a:solidFill>
                  <a:schemeClr val="tx2"/>
                </a:solidFill>
                <a:latin typeface="+mj-lt"/>
              </a:rPr>
              <a:t>Hytrel</a:t>
            </a:r>
            <a:r>
              <a:rPr lang="en-US" dirty="0" smtClean="0">
                <a:solidFill>
                  <a:schemeClr val="tx2"/>
                </a:solidFill>
                <a:latin typeface="+mj-lt"/>
              </a:rPr>
              <a:t> outer jacket.</a:t>
            </a:r>
          </a:p>
          <a:p>
            <a:pPr algn="just"/>
            <a:r>
              <a:rPr lang="en-US" dirty="0" smtClean="0">
                <a:solidFill>
                  <a:srgbClr val="C00000"/>
                </a:solidFill>
                <a:latin typeface="+mj-lt"/>
              </a:rPr>
              <a:t>Because of this arrangement fibre cable will not get damaged during bending , rolling , stretching, pulling, during transportation and installation processes.</a:t>
            </a:r>
          </a:p>
          <a:p>
            <a:pPr algn="just"/>
            <a:r>
              <a:rPr lang="en-US" dirty="0" smtClean="0">
                <a:solidFill>
                  <a:schemeClr val="tx2"/>
                </a:solidFill>
                <a:latin typeface="+mj-lt"/>
              </a:rPr>
              <a:t>The single fibre cable is used for indoor applications.  </a:t>
            </a:r>
          </a:p>
          <a:p>
            <a:pPr algn="just"/>
            <a:endParaRPr lang="en-US" dirty="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b="1" dirty="0" smtClean="0"/>
              <a:t>Multifibre Cable:</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447800"/>
            <a:ext cx="8229600" cy="4876800"/>
          </a:xfrm>
        </p:spPr>
        <p:txBody>
          <a:bodyPr/>
          <a:lstStyle/>
          <a:p>
            <a:pPr algn="just"/>
            <a:r>
              <a:rPr lang="en-US" dirty="0" smtClean="0">
                <a:latin typeface="+mj-lt"/>
              </a:rPr>
              <a:t>A multiple cable consists of number of fibers in a single jacket. Each fibre carries light independently. The cross-sectional view of a typical telecommunication cable is shown in figure 4</a:t>
            </a:r>
          </a:p>
          <a:p>
            <a:endParaRPr lang="en-US" dirty="0"/>
          </a:p>
        </p:txBody>
      </p:sp>
      <p:pic>
        <p:nvPicPr>
          <p:cNvPr id="4" name="Picture 3" descr="D:\Department\Assignment &amp; Question Bank\FIBER OPTICS\4.JPG"/>
          <p:cNvPicPr/>
          <p:nvPr/>
        </p:nvPicPr>
        <p:blipFill>
          <a:blip r:embed="rId2" cstate="print"/>
          <a:srcRect/>
          <a:stretch>
            <a:fillRect/>
          </a:stretch>
        </p:blipFill>
        <p:spPr bwMode="auto">
          <a:xfrm>
            <a:off x="1676400" y="3124200"/>
            <a:ext cx="556260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219200"/>
            <a:ext cx="8229600" cy="5105400"/>
          </a:xfrm>
        </p:spPr>
        <p:txBody>
          <a:bodyPr>
            <a:normAutofit/>
          </a:bodyPr>
          <a:lstStyle/>
          <a:p>
            <a:pPr algn="just"/>
            <a:r>
              <a:rPr lang="en-US" dirty="0" smtClean="0">
                <a:solidFill>
                  <a:srgbClr val="C00000"/>
                </a:solidFill>
                <a:latin typeface="+mj-lt"/>
              </a:rPr>
              <a:t>It contains six optical fibre strands and has an insulated steel cable at the centre for providing tensile strength.</a:t>
            </a:r>
          </a:p>
          <a:p>
            <a:pPr algn="just"/>
            <a:r>
              <a:rPr lang="en-US" dirty="0" smtClean="0">
                <a:solidFill>
                  <a:schemeClr val="tx2"/>
                </a:solidFill>
                <a:latin typeface="+mj-lt"/>
              </a:rPr>
              <a:t>Each optical fibre strand consists of a core surrounded by a cladding, which in turn is coated with insulating jacket.</a:t>
            </a:r>
          </a:p>
          <a:p>
            <a:pPr algn="just"/>
            <a:r>
              <a:rPr lang="en-US" dirty="0" smtClean="0">
                <a:solidFill>
                  <a:srgbClr val="C00000"/>
                </a:solidFill>
                <a:latin typeface="+mj-lt"/>
              </a:rPr>
              <a:t>The fibre are thus individually buffered and strengthened. </a:t>
            </a:r>
          </a:p>
          <a:p>
            <a:pPr algn="just"/>
            <a:r>
              <a:rPr lang="en-US" dirty="0" smtClean="0">
                <a:solidFill>
                  <a:schemeClr val="tx2"/>
                </a:solidFill>
                <a:latin typeface="+mj-lt"/>
              </a:rPr>
              <a:t>Six insulated copper wires are distributed in the space between the fibre. </a:t>
            </a:r>
          </a:p>
          <a:p>
            <a:pPr algn="just"/>
            <a:r>
              <a:rPr lang="en-US" dirty="0" smtClean="0">
                <a:solidFill>
                  <a:srgbClr val="C00000"/>
                </a:solidFill>
                <a:latin typeface="+mj-lt"/>
              </a:rPr>
              <a:t>They are used for electrical transmission , if required.</a:t>
            </a:r>
          </a:p>
          <a:p>
            <a:pPr algn="just"/>
            <a:r>
              <a:rPr lang="en-US" dirty="0" smtClean="0">
                <a:solidFill>
                  <a:schemeClr val="tx2"/>
                </a:solidFill>
                <a:latin typeface="+mj-lt"/>
              </a:rPr>
              <a:t>The assembly is then fitted within a corrugated aluminum sheath, which acts as a shield. </a:t>
            </a:r>
          </a:p>
          <a:p>
            <a:pPr algn="just"/>
            <a:r>
              <a:rPr lang="en-US" dirty="0" smtClean="0">
                <a:solidFill>
                  <a:srgbClr val="C00000"/>
                </a:solidFill>
                <a:latin typeface="+mj-lt"/>
              </a:rPr>
              <a:t>A polyethylene jacket is applied over the top.</a:t>
            </a:r>
          </a:p>
          <a:p>
            <a:pPr algn="just"/>
            <a:endParaRPr lang="en-US" dirty="0">
              <a:latin typeface="+mj-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b="1" dirty="0" smtClean="0">
                <a:solidFill>
                  <a:srgbClr val="FF0000"/>
                </a:solidFill>
              </a:rPr>
              <a:t>Total Internal Reflection</a:t>
            </a:r>
            <a:endParaRPr lang="en-US" sz="4000" dirty="0">
              <a:solidFill>
                <a:srgbClr val="FF0000"/>
              </a:solidFill>
            </a:endParaRPr>
          </a:p>
        </p:txBody>
      </p:sp>
      <p:sp>
        <p:nvSpPr>
          <p:cNvPr id="3" name="Content Placeholder 2"/>
          <p:cNvSpPr>
            <a:spLocks noGrp="1"/>
          </p:cNvSpPr>
          <p:nvPr>
            <p:ph idx="1"/>
          </p:nvPr>
        </p:nvSpPr>
        <p:spPr>
          <a:xfrm>
            <a:off x="457200" y="1524000"/>
            <a:ext cx="8229600" cy="4800600"/>
          </a:xfrm>
        </p:spPr>
        <p:txBody>
          <a:bodyPr/>
          <a:lstStyle/>
          <a:p>
            <a:pPr algn="just"/>
            <a:r>
              <a:rPr lang="en-US" dirty="0" smtClean="0">
                <a:solidFill>
                  <a:srgbClr val="002060"/>
                </a:solidFill>
                <a:latin typeface="+mj-lt"/>
              </a:rPr>
              <a:t>A medium having a lower refractive index is called </a:t>
            </a:r>
            <a:r>
              <a:rPr lang="en-US" b="1" dirty="0" smtClean="0">
                <a:solidFill>
                  <a:srgbClr val="C00000"/>
                </a:solidFill>
                <a:latin typeface="+mj-lt"/>
              </a:rPr>
              <a:t>rare medium</a:t>
            </a:r>
            <a:r>
              <a:rPr lang="en-US" dirty="0" smtClean="0">
                <a:solidFill>
                  <a:srgbClr val="002060"/>
                </a:solidFill>
                <a:latin typeface="+mj-lt"/>
              </a:rPr>
              <a:t> while a medium having higher refractive index is known as </a:t>
            </a:r>
            <a:r>
              <a:rPr lang="en-US" b="1" dirty="0" smtClean="0">
                <a:solidFill>
                  <a:srgbClr val="C00000"/>
                </a:solidFill>
                <a:latin typeface="+mj-lt"/>
              </a:rPr>
              <a:t>denser medium.</a:t>
            </a:r>
            <a:r>
              <a:rPr lang="en-US" b="1" dirty="0" smtClean="0">
                <a:solidFill>
                  <a:srgbClr val="002060"/>
                </a:solidFill>
                <a:latin typeface="+mj-lt"/>
              </a:rPr>
              <a:t> </a:t>
            </a:r>
            <a:r>
              <a:rPr lang="en-US" dirty="0" smtClean="0">
                <a:solidFill>
                  <a:srgbClr val="002060"/>
                </a:solidFill>
                <a:latin typeface="+mj-lt"/>
              </a:rPr>
              <a:t>  </a:t>
            </a:r>
          </a:p>
          <a:p>
            <a:pPr algn="just"/>
            <a:r>
              <a:rPr lang="en-US" dirty="0" smtClean="0">
                <a:solidFill>
                  <a:srgbClr val="002060"/>
                </a:solidFill>
                <a:latin typeface="+mj-lt"/>
              </a:rPr>
              <a:t>   </a:t>
            </a:r>
          </a:p>
          <a:p>
            <a:endParaRPr lang="en-US" dirty="0"/>
          </a:p>
        </p:txBody>
      </p:sp>
      <p:pic>
        <p:nvPicPr>
          <p:cNvPr id="4" name="Picture 3" descr="D:\Department\Assignment &amp; Question Bank\FIBER OPTICS\5.JPG"/>
          <p:cNvPicPr/>
          <p:nvPr/>
        </p:nvPicPr>
        <p:blipFill>
          <a:blip r:embed="rId2" cstate="print"/>
          <a:srcRect/>
          <a:stretch>
            <a:fillRect/>
          </a:stretch>
        </p:blipFill>
        <p:spPr bwMode="auto">
          <a:xfrm>
            <a:off x="685800" y="2819400"/>
            <a:ext cx="7772400" cy="3333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lgn="just"/>
            <a:r>
              <a:rPr lang="en-US" dirty="0" smtClean="0">
                <a:solidFill>
                  <a:srgbClr val="C00000"/>
                </a:solidFill>
                <a:latin typeface="+mj-lt"/>
              </a:rPr>
              <a:t>when a ray of light passes from denser medium to rare medium, it is bent away from the normal in the rare medium.</a:t>
            </a:r>
          </a:p>
          <a:p>
            <a:pPr algn="just"/>
            <a:r>
              <a:rPr lang="en-US" dirty="0" smtClean="0">
                <a:solidFill>
                  <a:schemeClr val="tx2"/>
                </a:solidFill>
                <a:latin typeface="+mj-lt"/>
              </a:rPr>
              <a:t>Snell’s law is</a:t>
            </a:r>
          </a:p>
          <a:p>
            <a:pPr algn="just"/>
            <a:r>
              <a:rPr lang="en-US" dirty="0" smtClean="0">
                <a:solidFill>
                  <a:srgbClr val="C00000"/>
                </a:solidFill>
                <a:latin typeface="+mj-lt"/>
              </a:rPr>
              <a:t>where  θ</a:t>
            </a:r>
            <a:r>
              <a:rPr lang="en-US" baseline="-25000" dirty="0" smtClean="0">
                <a:solidFill>
                  <a:srgbClr val="C00000"/>
                </a:solidFill>
                <a:latin typeface="+mj-lt"/>
              </a:rPr>
              <a:t>1 </a:t>
            </a:r>
            <a:r>
              <a:rPr lang="en-US" dirty="0" smtClean="0">
                <a:solidFill>
                  <a:srgbClr val="C00000"/>
                </a:solidFill>
                <a:latin typeface="+mj-lt"/>
              </a:rPr>
              <a:t>is the angle of incidence of light ray in the denser medium</a:t>
            </a:r>
          </a:p>
          <a:p>
            <a:pPr algn="just"/>
            <a:r>
              <a:rPr lang="en-US" dirty="0" smtClean="0">
                <a:solidFill>
                  <a:schemeClr val="tx2"/>
                </a:solidFill>
                <a:latin typeface="+mj-lt"/>
              </a:rPr>
              <a:t>θ</a:t>
            </a:r>
            <a:r>
              <a:rPr lang="en-US" baseline="-25000" dirty="0" smtClean="0">
                <a:solidFill>
                  <a:schemeClr val="tx2"/>
                </a:solidFill>
                <a:latin typeface="+mj-lt"/>
              </a:rPr>
              <a:t>2 </a:t>
            </a:r>
            <a:r>
              <a:rPr lang="en-US" dirty="0" smtClean="0">
                <a:solidFill>
                  <a:schemeClr val="tx2"/>
                </a:solidFill>
                <a:latin typeface="+mj-lt"/>
              </a:rPr>
              <a:t>is the angle of refraction in the rare medium .</a:t>
            </a:r>
            <a:endParaRPr lang="en-US" dirty="0">
              <a:solidFill>
                <a:schemeClr val="tx2"/>
              </a:solidFill>
              <a:latin typeface="+mj-lt"/>
            </a:endParaRPr>
          </a:p>
        </p:txBody>
      </p:sp>
      <p:pic>
        <p:nvPicPr>
          <p:cNvPr id="7"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982940" y="3124200"/>
            <a:ext cx="2570136" cy="7620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normAutofit/>
          </a:bodyPr>
          <a:lstStyle/>
          <a:p>
            <a:pPr marL="514350" lvl="0" indent="-514350" algn="just">
              <a:buFont typeface="+mj-lt"/>
              <a:buAutoNum type="arabicPeriod"/>
            </a:pPr>
            <a:r>
              <a:rPr lang="en-US" dirty="0" smtClean="0">
                <a:solidFill>
                  <a:srgbClr val="C00000"/>
                </a:solidFill>
                <a:latin typeface="+mj-lt"/>
              </a:rPr>
              <a:t>If θ</a:t>
            </a:r>
            <a:r>
              <a:rPr lang="en-US" baseline="-25000" dirty="0" smtClean="0">
                <a:solidFill>
                  <a:srgbClr val="C00000"/>
                </a:solidFill>
                <a:latin typeface="+mj-lt"/>
              </a:rPr>
              <a:t>1</a:t>
            </a:r>
            <a:r>
              <a:rPr lang="en-US" dirty="0" smtClean="0">
                <a:solidFill>
                  <a:srgbClr val="C00000"/>
                </a:solidFill>
                <a:latin typeface="+mj-lt"/>
              </a:rPr>
              <a:t> </a:t>
            </a:r>
            <a:r>
              <a:rPr lang="en-US" dirty="0" smtClean="0">
                <a:solidFill>
                  <a:srgbClr val="C00000"/>
                </a:solidFill>
                <a:latin typeface="+mj-lt"/>
                <a:sym typeface="Symbol"/>
              </a:rPr>
              <a:t></a:t>
            </a:r>
            <a:r>
              <a:rPr lang="en-US" dirty="0" smtClean="0">
                <a:solidFill>
                  <a:srgbClr val="C00000"/>
                </a:solidFill>
                <a:latin typeface="+mj-lt"/>
              </a:rPr>
              <a:t> </a:t>
            </a:r>
            <a:r>
              <a:rPr lang="en-US" dirty="0" err="1" smtClean="0">
                <a:solidFill>
                  <a:srgbClr val="C00000"/>
                </a:solidFill>
                <a:latin typeface="+mj-lt"/>
              </a:rPr>
              <a:t>θ</a:t>
            </a:r>
            <a:r>
              <a:rPr lang="en-US" baseline="-25000" dirty="0" err="1" smtClean="0">
                <a:solidFill>
                  <a:srgbClr val="C00000"/>
                </a:solidFill>
                <a:latin typeface="+mj-lt"/>
              </a:rPr>
              <a:t>c</a:t>
            </a:r>
            <a:r>
              <a:rPr lang="en-US" baseline="-25000" dirty="0" smtClean="0">
                <a:solidFill>
                  <a:srgbClr val="C00000"/>
                </a:solidFill>
                <a:latin typeface="+mj-lt"/>
              </a:rPr>
              <a:t> , </a:t>
            </a:r>
            <a:r>
              <a:rPr lang="en-US" dirty="0" smtClean="0">
                <a:solidFill>
                  <a:srgbClr val="C00000"/>
                </a:solidFill>
                <a:latin typeface="+mj-lt"/>
              </a:rPr>
              <a:t>the ray</a:t>
            </a:r>
            <a:r>
              <a:rPr lang="en-US" baseline="-25000" dirty="0" smtClean="0">
                <a:solidFill>
                  <a:srgbClr val="C00000"/>
                </a:solidFill>
                <a:latin typeface="+mj-lt"/>
              </a:rPr>
              <a:t> </a:t>
            </a:r>
            <a:r>
              <a:rPr lang="en-US" dirty="0" smtClean="0">
                <a:solidFill>
                  <a:srgbClr val="C00000"/>
                </a:solidFill>
                <a:latin typeface="+mj-lt"/>
              </a:rPr>
              <a:t>refracts into the rare medium</a:t>
            </a:r>
          </a:p>
          <a:p>
            <a:pPr marL="514350" lvl="0" indent="-514350" algn="just">
              <a:buFont typeface="+mj-lt"/>
              <a:buAutoNum type="arabicPeriod"/>
            </a:pPr>
            <a:r>
              <a:rPr lang="en-US" dirty="0" smtClean="0">
                <a:solidFill>
                  <a:schemeClr val="tx2"/>
                </a:solidFill>
                <a:latin typeface="+mj-lt"/>
              </a:rPr>
              <a:t>If θ</a:t>
            </a:r>
            <a:r>
              <a:rPr lang="en-US" baseline="-25000" dirty="0" smtClean="0">
                <a:solidFill>
                  <a:schemeClr val="tx2"/>
                </a:solidFill>
                <a:latin typeface="+mj-lt"/>
              </a:rPr>
              <a:t>1</a:t>
            </a:r>
            <a:r>
              <a:rPr lang="en-US" dirty="0" smtClean="0">
                <a:solidFill>
                  <a:schemeClr val="tx2"/>
                </a:solidFill>
                <a:latin typeface="+mj-lt"/>
              </a:rPr>
              <a:t> = </a:t>
            </a:r>
            <a:r>
              <a:rPr lang="en-US" dirty="0" err="1" smtClean="0">
                <a:solidFill>
                  <a:schemeClr val="tx2"/>
                </a:solidFill>
                <a:latin typeface="+mj-lt"/>
              </a:rPr>
              <a:t>θ</a:t>
            </a:r>
            <a:r>
              <a:rPr lang="en-US" baseline="-25000" dirty="0" err="1" smtClean="0">
                <a:solidFill>
                  <a:schemeClr val="tx2"/>
                </a:solidFill>
                <a:latin typeface="+mj-lt"/>
              </a:rPr>
              <a:t>c</a:t>
            </a:r>
            <a:r>
              <a:rPr lang="en-US" baseline="-25000" dirty="0" smtClean="0">
                <a:solidFill>
                  <a:schemeClr val="tx2"/>
                </a:solidFill>
                <a:latin typeface="+mj-lt"/>
              </a:rPr>
              <a:t> , </a:t>
            </a:r>
            <a:r>
              <a:rPr lang="en-US" dirty="0" smtClean="0">
                <a:solidFill>
                  <a:schemeClr val="tx2"/>
                </a:solidFill>
                <a:latin typeface="+mj-lt"/>
              </a:rPr>
              <a:t>the ray</a:t>
            </a:r>
            <a:r>
              <a:rPr lang="en-US" baseline="-25000" dirty="0" smtClean="0">
                <a:solidFill>
                  <a:schemeClr val="tx2"/>
                </a:solidFill>
                <a:latin typeface="+mj-lt"/>
              </a:rPr>
              <a:t> </a:t>
            </a:r>
            <a:r>
              <a:rPr lang="en-US" dirty="0" smtClean="0">
                <a:solidFill>
                  <a:schemeClr val="tx2"/>
                </a:solidFill>
                <a:latin typeface="+mj-lt"/>
              </a:rPr>
              <a:t>just grazes the interface of rarer-to-denser media.</a:t>
            </a:r>
          </a:p>
          <a:p>
            <a:pPr marL="514350" lvl="0" indent="-514350" algn="just">
              <a:buFont typeface="+mj-lt"/>
              <a:buAutoNum type="arabicPeriod"/>
            </a:pPr>
            <a:r>
              <a:rPr lang="en-US" dirty="0" smtClean="0">
                <a:solidFill>
                  <a:srgbClr val="C00000"/>
                </a:solidFill>
                <a:latin typeface="+mj-lt"/>
              </a:rPr>
              <a:t>If θ</a:t>
            </a:r>
            <a:r>
              <a:rPr lang="en-US" baseline="-25000" dirty="0" smtClean="0">
                <a:solidFill>
                  <a:srgbClr val="C00000"/>
                </a:solidFill>
                <a:latin typeface="+mj-lt"/>
              </a:rPr>
              <a:t>1</a:t>
            </a:r>
            <a:r>
              <a:rPr lang="en-US" dirty="0" smtClean="0">
                <a:solidFill>
                  <a:srgbClr val="C00000"/>
                </a:solidFill>
                <a:latin typeface="+mj-lt"/>
              </a:rPr>
              <a:t> &gt; </a:t>
            </a:r>
            <a:r>
              <a:rPr lang="en-US" dirty="0" err="1" smtClean="0">
                <a:solidFill>
                  <a:srgbClr val="C00000"/>
                </a:solidFill>
                <a:latin typeface="+mj-lt"/>
              </a:rPr>
              <a:t>θ</a:t>
            </a:r>
            <a:r>
              <a:rPr lang="en-US" baseline="-25000" dirty="0" err="1" smtClean="0">
                <a:solidFill>
                  <a:srgbClr val="C00000"/>
                </a:solidFill>
                <a:latin typeface="+mj-lt"/>
              </a:rPr>
              <a:t>c</a:t>
            </a:r>
            <a:r>
              <a:rPr lang="en-US" baseline="-25000" dirty="0" smtClean="0">
                <a:solidFill>
                  <a:srgbClr val="C00000"/>
                </a:solidFill>
                <a:latin typeface="+mj-lt"/>
              </a:rPr>
              <a:t> , </a:t>
            </a:r>
            <a:r>
              <a:rPr lang="en-US" dirty="0" smtClean="0">
                <a:solidFill>
                  <a:srgbClr val="C00000"/>
                </a:solidFill>
                <a:latin typeface="+mj-lt"/>
              </a:rPr>
              <a:t>the ray is </a:t>
            </a:r>
            <a:r>
              <a:rPr lang="en-US" baseline="-25000" dirty="0" smtClean="0">
                <a:solidFill>
                  <a:srgbClr val="C00000"/>
                </a:solidFill>
                <a:latin typeface="+mj-lt"/>
              </a:rPr>
              <a:t> </a:t>
            </a:r>
            <a:r>
              <a:rPr lang="en-US" dirty="0" smtClean="0">
                <a:solidFill>
                  <a:srgbClr val="C00000"/>
                </a:solidFill>
                <a:latin typeface="+mj-lt"/>
              </a:rPr>
              <a:t>refracted back  into the denser medium</a:t>
            </a:r>
          </a:p>
          <a:p>
            <a:pPr algn="just"/>
            <a:r>
              <a:rPr lang="en-US" dirty="0" smtClean="0">
                <a:solidFill>
                  <a:schemeClr val="tx2"/>
                </a:solidFill>
                <a:latin typeface="+mj-lt"/>
              </a:rPr>
              <a:t>The phenomenon in which light is totally reflected from a denser –to-rare medium boundary is known as </a:t>
            </a:r>
            <a:r>
              <a:rPr lang="en-US" b="1" dirty="0" smtClean="0">
                <a:solidFill>
                  <a:schemeClr val="tx2"/>
                </a:solidFill>
                <a:latin typeface="+mj-lt"/>
              </a:rPr>
              <a:t>total internal reflection. </a:t>
            </a:r>
          </a:p>
          <a:p>
            <a:pPr algn="just"/>
            <a:r>
              <a:rPr lang="en-US" dirty="0" smtClean="0">
                <a:solidFill>
                  <a:srgbClr val="C00000"/>
                </a:solidFill>
                <a:latin typeface="+mj-lt"/>
              </a:rPr>
              <a:t>The </a:t>
            </a:r>
            <a:r>
              <a:rPr lang="en-US" b="1" dirty="0" smtClean="0">
                <a:solidFill>
                  <a:srgbClr val="C00000"/>
                </a:solidFill>
                <a:latin typeface="+mj-lt"/>
              </a:rPr>
              <a:t>rays that experience total internal reflection obey the laws of reflection. </a:t>
            </a:r>
          </a:p>
          <a:p>
            <a:pPr algn="just"/>
            <a:r>
              <a:rPr lang="en-US" dirty="0" smtClean="0">
                <a:solidFill>
                  <a:schemeClr val="tx2"/>
                </a:solidFill>
                <a:latin typeface="+mj-lt"/>
              </a:rPr>
              <a:t>Therefore, the critical angle can be determined from Snell’s law.</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a:buNone/>
            </a:pPr>
            <a:r>
              <a:rPr lang="en-US" dirty="0" smtClean="0">
                <a:solidFill>
                  <a:srgbClr val="C00000"/>
                </a:solidFill>
                <a:latin typeface="+mj-lt"/>
              </a:rPr>
              <a:t>When           </a:t>
            </a:r>
          </a:p>
          <a:p>
            <a:pPr>
              <a:buNone/>
            </a:pPr>
            <a:r>
              <a:rPr lang="en-US" dirty="0" smtClean="0">
                <a:solidFill>
                  <a:schemeClr val="tx2"/>
                </a:solidFill>
                <a:latin typeface="+mj-lt"/>
              </a:rPr>
              <a:t>Therefore, from equation, we get</a:t>
            </a:r>
          </a:p>
          <a:p>
            <a:pPr algn="just">
              <a:buNone/>
            </a:pPr>
            <a:r>
              <a:rPr lang="en-US" dirty="0" smtClean="0">
                <a:solidFill>
                  <a:srgbClr val="C00000"/>
                </a:solidFill>
                <a:latin typeface="+mj-lt"/>
              </a:rPr>
              <a:t> </a:t>
            </a:r>
          </a:p>
          <a:p>
            <a:pPr algn="ctr">
              <a:buNone/>
            </a:pPr>
            <a:r>
              <a:rPr lang="en-US" baseline="-25000" dirty="0" smtClean="0">
                <a:solidFill>
                  <a:srgbClr val="C00000"/>
                </a:solidFill>
                <a:latin typeface="+mj-lt"/>
              </a:rPr>
              <a:t>   </a:t>
            </a:r>
            <a:endParaRPr lang="en-US" dirty="0" smtClean="0">
              <a:solidFill>
                <a:srgbClr val="C00000"/>
              </a:solidFill>
              <a:latin typeface="+mj-lt"/>
            </a:endParaRPr>
          </a:p>
          <a:p>
            <a:pPr algn="just">
              <a:buNone/>
            </a:pPr>
            <a:endParaRPr lang="en-US" dirty="0" smtClean="0">
              <a:solidFill>
                <a:schemeClr val="tx2"/>
              </a:solidFill>
              <a:latin typeface="+mj-lt"/>
            </a:endParaRPr>
          </a:p>
          <a:p>
            <a:pPr algn="just">
              <a:buNone/>
            </a:pPr>
            <a:r>
              <a:rPr lang="en-US" dirty="0" smtClean="0">
                <a:solidFill>
                  <a:schemeClr val="tx2"/>
                </a:solidFill>
                <a:latin typeface="+mj-lt"/>
              </a:rPr>
              <a:t>when the rare medium is air ,   μ</a:t>
            </a:r>
            <a:r>
              <a:rPr lang="en-US" baseline="-25000" dirty="0" smtClean="0">
                <a:solidFill>
                  <a:schemeClr val="tx2"/>
                </a:solidFill>
                <a:latin typeface="+mj-lt"/>
              </a:rPr>
              <a:t>2</a:t>
            </a:r>
            <a:r>
              <a:rPr lang="en-US" dirty="0" smtClean="0">
                <a:solidFill>
                  <a:schemeClr val="tx2"/>
                </a:solidFill>
                <a:latin typeface="+mj-lt"/>
              </a:rPr>
              <a:t> =1 and   writing μ</a:t>
            </a:r>
            <a:r>
              <a:rPr lang="en-US" baseline="-25000" dirty="0" smtClean="0">
                <a:solidFill>
                  <a:schemeClr val="tx2"/>
                </a:solidFill>
                <a:latin typeface="+mj-lt"/>
              </a:rPr>
              <a:t>1  =</a:t>
            </a:r>
            <a:r>
              <a:rPr lang="en-US" dirty="0" smtClean="0">
                <a:solidFill>
                  <a:schemeClr val="tx2"/>
                </a:solidFill>
                <a:latin typeface="+mj-lt"/>
              </a:rPr>
              <a:t>  μ</a:t>
            </a:r>
          </a:p>
          <a:p>
            <a:pPr algn="just">
              <a:buNone/>
            </a:pPr>
            <a:r>
              <a:rPr lang="en-US" dirty="0" smtClean="0">
                <a:solidFill>
                  <a:schemeClr val="tx2"/>
                </a:solidFill>
                <a:latin typeface="+mj-lt"/>
              </a:rPr>
              <a:t> we get  </a:t>
            </a:r>
          </a:p>
          <a:p>
            <a:pPr algn="ctr">
              <a:buNone/>
            </a:pPr>
            <a:r>
              <a:rPr lang="en-US" baseline="-25000" dirty="0" smtClean="0">
                <a:solidFill>
                  <a:srgbClr val="C00000"/>
                </a:solidFill>
                <a:latin typeface="+mj-lt"/>
              </a:rPr>
              <a:t> </a:t>
            </a:r>
            <a:endParaRPr lang="en-US" dirty="0">
              <a:solidFill>
                <a:srgbClr val="C00000"/>
              </a:solidFill>
            </a:endParaRPr>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209800" y="1981200"/>
            <a:ext cx="2733676" cy="381000"/>
          </a:xfrm>
          <a:prstGeom prst="rect">
            <a:avLst/>
          </a:prstGeom>
          <a:noFill/>
        </p:spPr>
      </p:pic>
      <p:pic>
        <p:nvPicPr>
          <p:cNvPr id="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133600" y="3048000"/>
            <a:ext cx="3886200" cy="457200"/>
          </a:xfrm>
          <a:prstGeom prst="rect">
            <a:avLst/>
          </a:prstGeom>
          <a:noFill/>
        </p:spPr>
      </p:pic>
      <p:pic>
        <p:nvPicPr>
          <p:cNvPr id="6"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733801" y="3505200"/>
            <a:ext cx="1447800" cy="749754"/>
          </a:xfrm>
          <a:prstGeom prst="rect">
            <a:avLst/>
          </a:prstGeom>
          <a:noFill/>
        </p:spPr>
      </p:pic>
      <p:pic>
        <p:nvPicPr>
          <p:cNvPr id="7"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962400" y="5105400"/>
            <a:ext cx="1352550" cy="835398"/>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800" b="1" dirty="0" smtClean="0">
                <a:solidFill>
                  <a:srgbClr val="C00000"/>
                </a:solidFill>
                <a:effectLst>
                  <a:outerShdw blurRad="38100" dist="38100" dir="2700000" algn="tl">
                    <a:srgbClr val="000000">
                      <a:alpha val="43137"/>
                    </a:srgbClr>
                  </a:outerShdw>
                </a:effectLst>
                <a:latin typeface="+mn-lt"/>
              </a:rPr>
              <a:t>PROPAGATION OF LIGHT THROUGH AN OPTICAL FIBRE:</a:t>
            </a:r>
            <a:r>
              <a:rPr lang="en-US" sz="2800" dirty="0" smtClean="0">
                <a:solidFill>
                  <a:srgbClr val="C00000"/>
                </a:solidFill>
                <a:effectLst>
                  <a:outerShdw blurRad="38100" dist="38100" dir="2700000" algn="tl">
                    <a:srgbClr val="000000">
                      <a:alpha val="43137"/>
                    </a:srgbClr>
                  </a:outerShdw>
                </a:effectLst>
                <a:latin typeface="+mn-lt"/>
              </a:rPr>
              <a:t/>
            </a:r>
            <a:br>
              <a:rPr lang="en-US" sz="2800" dirty="0" smtClean="0">
                <a:solidFill>
                  <a:srgbClr val="C00000"/>
                </a:solidFill>
                <a:effectLst>
                  <a:outerShdw blurRad="38100" dist="38100" dir="2700000" algn="tl">
                    <a:srgbClr val="000000">
                      <a:alpha val="43137"/>
                    </a:srgbClr>
                  </a:outerShdw>
                </a:effectLst>
                <a:latin typeface="+mn-lt"/>
              </a:rPr>
            </a:br>
            <a:endParaRPr lang="en-US" sz="2800" dirty="0">
              <a:solidFill>
                <a:srgbClr val="C00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p:txBody>
          <a:bodyPr/>
          <a:lstStyle/>
          <a:p>
            <a:pPr algn="just"/>
            <a:r>
              <a:rPr lang="en-US" dirty="0" smtClean="0">
                <a:solidFill>
                  <a:schemeClr val="tx2"/>
                </a:solidFill>
              </a:rPr>
              <a:t>The diameter of an optical fibre  is very small</a:t>
            </a:r>
          </a:p>
          <a:p>
            <a:pPr algn="just"/>
            <a:r>
              <a:rPr lang="en-US" dirty="0" smtClean="0">
                <a:solidFill>
                  <a:srgbClr val="FF0000"/>
                </a:solidFill>
              </a:rPr>
              <a:t>We can  not use bigger light sources for launching light beam into it. </a:t>
            </a:r>
          </a:p>
          <a:p>
            <a:pPr algn="just"/>
            <a:r>
              <a:rPr lang="en-US" dirty="0" smtClean="0">
                <a:solidFill>
                  <a:schemeClr val="tx2"/>
                </a:solidFill>
              </a:rPr>
              <a:t>Light emitting diode (LFD) and LASER diodes are the optical sources used in fiber optics</a:t>
            </a:r>
          </a:p>
          <a:p>
            <a:pPr algn="just"/>
            <a:r>
              <a:rPr lang="en-US" dirty="0" smtClean="0">
                <a:solidFill>
                  <a:srgbClr val="FF0000"/>
                </a:solidFill>
              </a:rPr>
              <a:t>In case of these small sized sources, a focusing lens has to be used to concentrate the beam on to the fibre core.</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09600"/>
          </a:xfrm>
        </p:spPr>
        <p:txBody>
          <a:bodyPr>
            <a:noAutofit/>
          </a:bodyPr>
          <a:lstStyle/>
          <a:p>
            <a:r>
              <a:rPr lang="en-US" sz="3600" dirty="0" smtClean="0"/>
              <a:t> </a:t>
            </a:r>
            <a:endParaRPr lang="en-US" sz="3600" dirty="0"/>
          </a:p>
        </p:txBody>
      </p:sp>
      <p:pic>
        <p:nvPicPr>
          <p:cNvPr id="4" name="Picture 3" descr="6.JPG"/>
          <p:cNvPicPr>
            <a:picLocks noChangeAspect="1"/>
          </p:cNvPicPr>
          <p:nvPr/>
        </p:nvPicPr>
        <p:blipFill>
          <a:blip r:embed="rId2" cstate="print"/>
          <a:stretch>
            <a:fillRect/>
          </a:stretch>
        </p:blipFill>
        <p:spPr>
          <a:xfrm>
            <a:off x="923925" y="1676400"/>
            <a:ext cx="7296150" cy="2390775"/>
          </a:xfrm>
          <a:prstGeom prst="rect">
            <a:avLst/>
          </a:prstGeom>
          <a:ln>
            <a:solidFill>
              <a:schemeClr val="tx1"/>
            </a:solidFill>
          </a:ln>
        </p:spPr>
      </p:pic>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 name="Picture 1"/>
          <p:cNvPicPr>
            <a:picLocks noGrp="1" noChangeAspect="1" noChangeArrowheads="1"/>
          </p:cNvPicPr>
          <p:nvPr>
            <p:ph idx="1"/>
          </p:nvPr>
        </p:nvPicPr>
        <p:blipFill>
          <a:blip r:embed="rId3" cstate="print">
            <a:clrChange>
              <a:clrFrom>
                <a:srgbClr val="FFFFFF"/>
              </a:clrFrom>
              <a:clrTo>
                <a:srgbClr val="FFFFFF">
                  <a:alpha val="0"/>
                </a:srgbClr>
              </a:clrTo>
            </a:clrChange>
          </a:blip>
          <a:srcRect/>
          <a:stretch>
            <a:fillRect/>
          </a:stretch>
        </p:blipFill>
        <p:spPr bwMode="auto">
          <a:xfrm>
            <a:off x="4033904" y="5476909"/>
            <a:ext cx="1076191" cy="552381"/>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US" dirty="0" smtClean="0"/>
              <a:t> </a:t>
            </a:r>
            <a:endParaRPr lang="en-US" dirty="0"/>
          </a:p>
        </p:txBody>
      </p:sp>
      <p:sp>
        <p:nvSpPr>
          <p:cNvPr id="5" name="Content Placeholder 4"/>
          <p:cNvSpPr>
            <a:spLocks noGrp="1"/>
          </p:cNvSpPr>
          <p:nvPr>
            <p:ph idx="1"/>
          </p:nvPr>
        </p:nvSpPr>
        <p:spPr>
          <a:xfrm>
            <a:off x="457200" y="1219200"/>
            <a:ext cx="8229600" cy="5105400"/>
          </a:xfrm>
        </p:spPr>
        <p:txBody>
          <a:bodyPr>
            <a:noAutofit/>
          </a:bodyPr>
          <a:lstStyle/>
          <a:p>
            <a:pPr algn="just"/>
            <a:r>
              <a:rPr lang="en-US" sz="2800" dirty="0" smtClean="0">
                <a:solidFill>
                  <a:srgbClr val="C00000"/>
                </a:solidFill>
                <a:latin typeface="+mj-lt"/>
              </a:rPr>
              <a:t>Light propagate as an electromagnetic wave through an optical fibre. </a:t>
            </a:r>
          </a:p>
          <a:p>
            <a:pPr algn="just"/>
            <a:r>
              <a:rPr lang="en-US" sz="2800" dirty="0" smtClean="0">
                <a:solidFill>
                  <a:schemeClr val="tx2"/>
                </a:solidFill>
                <a:latin typeface="+mj-lt"/>
              </a:rPr>
              <a:t>However,  light propagation through an optical fiber can as well be understood on the basis of ray model.</a:t>
            </a:r>
          </a:p>
          <a:p>
            <a:pPr algn="just"/>
            <a:r>
              <a:rPr lang="en-US" sz="2800" dirty="0" smtClean="0">
                <a:solidFill>
                  <a:srgbClr val="C00000"/>
                </a:solidFill>
                <a:latin typeface="+mj-lt"/>
              </a:rPr>
              <a:t>According to the ray model, light rays entering the fibre strike the core at different angles. </a:t>
            </a:r>
          </a:p>
          <a:p>
            <a:pPr algn="just"/>
            <a:r>
              <a:rPr lang="en-US" sz="2800" dirty="0" smtClean="0">
                <a:solidFill>
                  <a:schemeClr val="tx2"/>
                </a:solidFill>
                <a:latin typeface="+mj-lt"/>
              </a:rPr>
              <a:t>As the refractive index of the cladding is less than that of the core, majority of the rays undergo total internal reflection at the interface and the angle of reflection is equal to the angle of incidence in each case. </a:t>
            </a:r>
            <a:endParaRPr lang="en-US" sz="2800" dirty="0">
              <a:solidFill>
                <a:schemeClr val="tx2"/>
              </a:solidFill>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295400"/>
            <a:ext cx="8229600" cy="5029200"/>
          </a:xfrm>
        </p:spPr>
        <p:txBody>
          <a:bodyPr>
            <a:normAutofit lnSpcReduction="10000"/>
          </a:bodyPr>
          <a:lstStyle/>
          <a:p>
            <a:pPr algn="just"/>
            <a:r>
              <a:rPr lang="en-US" dirty="0" smtClean="0">
                <a:solidFill>
                  <a:srgbClr val="C00000"/>
                </a:solidFill>
                <a:latin typeface="+mj-lt"/>
              </a:rPr>
              <a:t>Hopkins and </a:t>
            </a:r>
            <a:r>
              <a:rPr lang="en-US" dirty="0" err="1" smtClean="0">
                <a:solidFill>
                  <a:srgbClr val="C00000"/>
                </a:solidFill>
                <a:latin typeface="+mj-lt"/>
              </a:rPr>
              <a:t>Kapany</a:t>
            </a:r>
            <a:r>
              <a:rPr lang="en-US" dirty="0" smtClean="0">
                <a:solidFill>
                  <a:srgbClr val="C00000"/>
                </a:solidFill>
                <a:latin typeface="+mj-lt"/>
              </a:rPr>
              <a:t> developed the flexible fiberscope, which was used by the medical word and viewing the interior of human body.</a:t>
            </a:r>
          </a:p>
          <a:p>
            <a:pPr algn="just"/>
            <a:r>
              <a:rPr lang="en-US" dirty="0" smtClean="0">
                <a:solidFill>
                  <a:schemeClr val="tx2"/>
                </a:solidFill>
                <a:latin typeface="+mj-lt"/>
              </a:rPr>
              <a:t>The </a:t>
            </a:r>
            <a:r>
              <a:rPr lang="en-US" dirty="0" err="1" smtClean="0">
                <a:solidFill>
                  <a:schemeClr val="tx2"/>
                </a:solidFill>
                <a:latin typeface="+mj-lt"/>
              </a:rPr>
              <a:t>Kapany</a:t>
            </a:r>
            <a:r>
              <a:rPr lang="en-US" dirty="0" smtClean="0">
                <a:solidFill>
                  <a:schemeClr val="tx2"/>
                </a:solidFill>
                <a:latin typeface="+mj-lt"/>
              </a:rPr>
              <a:t> has assign the term fiber optics. </a:t>
            </a:r>
          </a:p>
          <a:p>
            <a:pPr algn="just"/>
            <a:r>
              <a:rPr lang="en-US" dirty="0" smtClean="0">
                <a:solidFill>
                  <a:srgbClr val="C00000"/>
                </a:solidFill>
                <a:latin typeface="+mj-lt"/>
              </a:rPr>
              <a:t>In 1960, it was established that light could be guided by a glass fiber. </a:t>
            </a:r>
          </a:p>
          <a:p>
            <a:pPr algn="just"/>
            <a:r>
              <a:rPr lang="en-US" dirty="0" smtClean="0">
                <a:solidFill>
                  <a:schemeClr val="tx2"/>
                </a:solidFill>
                <a:latin typeface="+mj-lt"/>
              </a:rPr>
              <a:t>In 1966 Charles Kao and George </a:t>
            </a:r>
            <a:r>
              <a:rPr lang="en-US" dirty="0" err="1" smtClean="0">
                <a:solidFill>
                  <a:schemeClr val="tx2"/>
                </a:solidFill>
                <a:latin typeface="+mj-lt"/>
              </a:rPr>
              <a:t>Hockham</a:t>
            </a:r>
            <a:r>
              <a:rPr lang="en-US" dirty="0" smtClean="0">
                <a:solidFill>
                  <a:schemeClr val="tx2"/>
                </a:solidFill>
                <a:latin typeface="+mj-lt"/>
              </a:rPr>
              <a:t> proposed the transmission of information over glass fiber. </a:t>
            </a:r>
          </a:p>
          <a:p>
            <a:pPr algn="just"/>
            <a:r>
              <a:rPr lang="en-US" dirty="0" smtClean="0">
                <a:solidFill>
                  <a:srgbClr val="C00000"/>
                </a:solidFill>
                <a:latin typeface="+mj-lt"/>
              </a:rPr>
              <a:t>In 1970 corning glass works produced low-loss glass fibers. </a:t>
            </a:r>
          </a:p>
          <a:p>
            <a:pPr algn="just"/>
            <a:r>
              <a:rPr lang="en-US" dirty="0" smtClean="0">
                <a:solidFill>
                  <a:schemeClr val="tx2"/>
                </a:solidFill>
                <a:latin typeface="+mj-lt"/>
              </a:rPr>
              <a:t>The invention of solid state lasers in 1970 made optical communications practicable.</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noAutofit/>
          </a:bodyPr>
          <a:lstStyle/>
          <a:p>
            <a:pPr algn="just"/>
            <a:r>
              <a:rPr lang="en-US" sz="2800" dirty="0" smtClean="0">
                <a:solidFill>
                  <a:schemeClr val="tx2"/>
                </a:solidFill>
                <a:latin typeface="+mj-lt"/>
              </a:rPr>
              <a:t>Since each reflection is a total internal reflection</a:t>
            </a:r>
          </a:p>
          <a:p>
            <a:pPr algn="just"/>
            <a:r>
              <a:rPr lang="en-US" sz="2800" dirty="0" smtClean="0">
                <a:solidFill>
                  <a:srgbClr val="C00000"/>
                </a:solidFill>
                <a:latin typeface="+mj-lt"/>
              </a:rPr>
              <a:t>There is no loss of light energy and light confines itself within the core during the propagation. </a:t>
            </a:r>
          </a:p>
          <a:p>
            <a:pPr algn="just"/>
            <a:r>
              <a:rPr lang="en-US" sz="2800" dirty="0" smtClean="0">
                <a:solidFill>
                  <a:schemeClr val="tx2"/>
                </a:solidFill>
                <a:latin typeface="+mj-lt"/>
              </a:rPr>
              <a:t>Because of the negligible loss during the total internal reflections, optical fibre can carry the light waves over very long distances. </a:t>
            </a:r>
          </a:p>
          <a:p>
            <a:pPr algn="just"/>
            <a:r>
              <a:rPr lang="en-US" sz="2800" dirty="0" smtClean="0">
                <a:solidFill>
                  <a:srgbClr val="C00000"/>
                </a:solidFill>
                <a:latin typeface="+mj-lt"/>
              </a:rPr>
              <a:t>Thus , the optical fibre acts essentially as wave guide and is often called a </a:t>
            </a:r>
            <a:r>
              <a:rPr lang="en-US" sz="2800" dirty="0" smtClean="0">
                <a:solidFill>
                  <a:srgbClr val="7030A0"/>
                </a:solidFill>
                <a:effectLst>
                  <a:outerShdw blurRad="38100" dist="38100" dir="2700000" algn="tl">
                    <a:srgbClr val="000000">
                      <a:alpha val="43137"/>
                    </a:srgbClr>
                  </a:outerShdw>
                </a:effectLst>
                <a:latin typeface="+mj-lt"/>
              </a:rPr>
              <a:t>light guide</a:t>
            </a:r>
            <a:r>
              <a:rPr lang="en-US" sz="2800" dirty="0" smtClean="0">
                <a:solidFill>
                  <a:srgbClr val="C00000"/>
                </a:solidFill>
                <a:latin typeface="+mj-lt"/>
              </a:rPr>
              <a:t> or </a:t>
            </a:r>
            <a:r>
              <a:rPr lang="en-US" sz="2800" dirty="0" smtClean="0">
                <a:solidFill>
                  <a:srgbClr val="7030A0"/>
                </a:solidFill>
                <a:effectLst>
                  <a:outerShdw blurRad="38100" dist="38100" dir="2700000" algn="tl">
                    <a:srgbClr val="000000">
                      <a:alpha val="43137"/>
                    </a:srgbClr>
                  </a:outerShdw>
                </a:effectLst>
                <a:latin typeface="+mj-lt"/>
              </a:rPr>
              <a:t>light pipe</a:t>
            </a:r>
            <a:r>
              <a:rPr lang="en-US" sz="2800" dirty="0" smtClean="0">
                <a:solidFill>
                  <a:srgbClr val="C00000"/>
                </a:solidFill>
                <a:latin typeface="+mj-lt"/>
              </a:rPr>
              <a:t>. </a:t>
            </a:r>
          </a:p>
          <a:p>
            <a:pPr algn="just"/>
            <a:r>
              <a:rPr lang="en-US" sz="2800" dirty="0" smtClean="0">
                <a:solidFill>
                  <a:schemeClr val="tx2"/>
                </a:solidFill>
                <a:latin typeface="+mj-lt"/>
              </a:rPr>
              <a:t>At the exit end of the fibre, the light is received by a photo-detector.</a:t>
            </a:r>
            <a:endParaRPr lang="en-US" sz="2800" dirty="0">
              <a:solidFill>
                <a:schemeClr val="tx2"/>
              </a:solidFill>
              <a:latin typeface="+mj-l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143000"/>
            <a:ext cx="8229600" cy="5181600"/>
          </a:xfrm>
        </p:spPr>
        <p:txBody>
          <a:bodyPr>
            <a:normAutofit/>
          </a:bodyPr>
          <a:lstStyle/>
          <a:p>
            <a:pPr algn="just">
              <a:buNone/>
            </a:pPr>
            <a:r>
              <a:rPr lang="en-US" sz="2800" dirty="0" smtClean="0">
                <a:solidFill>
                  <a:srgbClr val="C00000"/>
                </a:solidFill>
                <a:latin typeface="+mj-lt"/>
              </a:rPr>
              <a:t>For total internal reflection at the fibre wall following</a:t>
            </a:r>
          </a:p>
          <a:p>
            <a:pPr algn="just">
              <a:buNone/>
            </a:pPr>
            <a:r>
              <a:rPr lang="en-US" sz="2800" dirty="0" smtClean="0">
                <a:solidFill>
                  <a:srgbClr val="C00000"/>
                </a:solidFill>
                <a:latin typeface="+mj-lt"/>
              </a:rPr>
              <a:t>two conditions  must be satisfied. </a:t>
            </a:r>
          </a:p>
          <a:p>
            <a:pPr marL="514350" lvl="0" indent="-514350" algn="just">
              <a:buFont typeface="+mj-lt"/>
              <a:buAutoNum type="arabicPeriod"/>
            </a:pPr>
            <a:r>
              <a:rPr lang="en-US" sz="2800" dirty="0" smtClean="0">
                <a:solidFill>
                  <a:srgbClr val="002060"/>
                </a:solidFill>
                <a:latin typeface="+mj-lt"/>
              </a:rPr>
              <a:t>The refractive index of the core material n</a:t>
            </a:r>
            <a:r>
              <a:rPr lang="en-US" sz="2800" baseline="-25000" dirty="0" smtClean="0">
                <a:solidFill>
                  <a:srgbClr val="002060"/>
                </a:solidFill>
                <a:latin typeface="+mj-lt"/>
              </a:rPr>
              <a:t>1</a:t>
            </a:r>
            <a:r>
              <a:rPr lang="en-US" sz="2800" dirty="0" smtClean="0">
                <a:solidFill>
                  <a:srgbClr val="002060"/>
                </a:solidFill>
                <a:latin typeface="+mj-lt"/>
              </a:rPr>
              <a:t> , must be slightly greater than that of the cladding n</a:t>
            </a:r>
            <a:r>
              <a:rPr lang="en-US" sz="2800" baseline="-25000" dirty="0" smtClean="0">
                <a:solidFill>
                  <a:srgbClr val="002060"/>
                </a:solidFill>
                <a:latin typeface="+mj-lt"/>
              </a:rPr>
              <a:t>2</a:t>
            </a:r>
            <a:r>
              <a:rPr lang="en-US" sz="2800" dirty="0" smtClean="0">
                <a:solidFill>
                  <a:srgbClr val="002060"/>
                </a:solidFill>
                <a:latin typeface="+mj-lt"/>
              </a:rPr>
              <a:t>.</a:t>
            </a:r>
          </a:p>
          <a:p>
            <a:pPr marL="514350" lvl="0" indent="-514350" algn="just">
              <a:buFont typeface="+mj-lt"/>
              <a:buAutoNum type="arabicPeriod"/>
            </a:pPr>
            <a:r>
              <a:rPr lang="en-US" sz="2800" dirty="0" smtClean="0">
                <a:solidFill>
                  <a:schemeClr val="accent6">
                    <a:lumMod val="50000"/>
                  </a:schemeClr>
                </a:solidFill>
                <a:latin typeface="+mj-lt"/>
              </a:rPr>
              <a:t>At the core –cladding interface, the angle of incidence θ</a:t>
            </a:r>
            <a:r>
              <a:rPr lang="en-US" sz="2800" baseline="-25000" dirty="0" smtClean="0">
                <a:solidFill>
                  <a:schemeClr val="accent6">
                    <a:lumMod val="50000"/>
                  </a:schemeClr>
                </a:solidFill>
                <a:latin typeface="+mj-lt"/>
              </a:rPr>
              <a:t> </a:t>
            </a:r>
            <a:r>
              <a:rPr lang="en-US" sz="2800" dirty="0" smtClean="0">
                <a:solidFill>
                  <a:schemeClr val="accent6">
                    <a:lumMod val="50000"/>
                  </a:schemeClr>
                </a:solidFill>
                <a:latin typeface="+mj-lt"/>
              </a:rPr>
              <a:t>between the ray and the normal to the interface must be greater than the critical angle </a:t>
            </a:r>
            <a:r>
              <a:rPr lang="en-US" sz="2800" dirty="0" err="1" smtClean="0">
                <a:solidFill>
                  <a:schemeClr val="accent6">
                    <a:lumMod val="50000"/>
                  </a:schemeClr>
                </a:solidFill>
                <a:latin typeface="+mj-lt"/>
              </a:rPr>
              <a:t>θc</a:t>
            </a:r>
            <a:r>
              <a:rPr lang="en-US" sz="2800" dirty="0" smtClean="0">
                <a:solidFill>
                  <a:schemeClr val="accent6">
                    <a:lumMod val="50000"/>
                  </a:schemeClr>
                </a:solidFill>
                <a:latin typeface="+mj-lt"/>
              </a:rPr>
              <a:t> defined by </a:t>
            </a:r>
          </a:p>
          <a:p>
            <a:pPr algn="just"/>
            <a:endParaRPr lang="en-US" sz="2800" dirty="0">
              <a:latin typeface="+mj-lt"/>
            </a:endParaRPr>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436883" y="4876800"/>
            <a:ext cx="1521567" cy="780981"/>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sz="4000" b="1" dirty="0" smtClean="0">
                <a:solidFill>
                  <a:srgbClr val="FF0000"/>
                </a:solidFill>
              </a:rPr>
              <a:t>Critical Angles of Propagation:</a:t>
            </a:r>
            <a:endParaRPr lang="en-US" sz="4000" dirty="0">
              <a:solidFill>
                <a:srgbClr val="FF0000"/>
              </a:solidFill>
            </a:endParaRPr>
          </a:p>
        </p:txBody>
      </p:sp>
      <p:sp>
        <p:nvSpPr>
          <p:cNvPr id="3" name="Content Placeholder 2"/>
          <p:cNvSpPr>
            <a:spLocks noGrp="1"/>
          </p:cNvSpPr>
          <p:nvPr>
            <p:ph idx="1"/>
          </p:nvPr>
        </p:nvSpPr>
        <p:spPr>
          <a:xfrm>
            <a:off x="457200" y="1600200"/>
            <a:ext cx="8229600" cy="4724400"/>
          </a:xfrm>
        </p:spPr>
        <p:txBody>
          <a:bodyPr/>
          <a:lstStyle/>
          <a:p>
            <a:pPr algn="just"/>
            <a:r>
              <a:rPr lang="en-US" dirty="0" smtClean="0">
                <a:solidFill>
                  <a:srgbClr val="002060"/>
                </a:solidFill>
                <a:latin typeface="+mj-lt"/>
              </a:rPr>
              <a:t>Consider a step index optical fibre into which light is launched at one end. The end at which light enters the fibre is called </a:t>
            </a:r>
            <a:r>
              <a:rPr lang="en-US" b="1" dirty="0" smtClean="0">
                <a:solidFill>
                  <a:srgbClr val="002060"/>
                </a:solidFill>
                <a:latin typeface="+mj-lt"/>
              </a:rPr>
              <a:t>launching end. </a:t>
            </a:r>
          </a:p>
        </p:txBody>
      </p:sp>
      <p:pic>
        <p:nvPicPr>
          <p:cNvPr id="4" name="Picture 3" descr="D:\Department\Assignment &amp; Question Bank\FIBER OPTICS\7.JPG"/>
          <p:cNvPicPr/>
          <p:nvPr/>
        </p:nvPicPr>
        <p:blipFill>
          <a:blip r:embed="rId2" cstate="print"/>
          <a:srcRect/>
          <a:stretch>
            <a:fillRect/>
          </a:stretch>
        </p:blipFill>
        <p:spPr bwMode="auto">
          <a:xfrm>
            <a:off x="1219200" y="3048000"/>
            <a:ext cx="7086600" cy="3200400"/>
          </a:xfrm>
          <a:prstGeom prst="rect">
            <a:avLst/>
          </a:prstGeom>
          <a:noFill/>
          <a:ln w="28575" cmpd="dbl">
            <a:solidFill>
              <a:schemeClr val="tx1"/>
            </a:solid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normAutofit/>
          </a:bodyPr>
          <a:lstStyle/>
          <a:p>
            <a:pPr algn="just"/>
            <a:r>
              <a:rPr lang="en-US" dirty="0" smtClean="0">
                <a:solidFill>
                  <a:srgbClr val="C00000"/>
                </a:solidFill>
                <a:latin typeface="+mj-lt"/>
              </a:rPr>
              <a:t>In a step-index fibre, the refractive index changes from the core to the cladding. </a:t>
            </a:r>
          </a:p>
          <a:p>
            <a:pPr algn="just"/>
            <a:r>
              <a:rPr lang="en-US" dirty="0" smtClean="0">
                <a:solidFill>
                  <a:schemeClr val="tx2"/>
                </a:solidFill>
                <a:latin typeface="+mj-lt"/>
              </a:rPr>
              <a:t>Now, we consider two rays entering the fibre at two different angles of incidence. </a:t>
            </a:r>
          </a:p>
          <a:p>
            <a:pPr algn="just"/>
            <a:r>
              <a:rPr lang="en-US" dirty="0" smtClean="0">
                <a:solidFill>
                  <a:srgbClr val="C00000"/>
                </a:solidFill>
                <a:latin typeface="+mj-lt"/>
              </a:rPr>
              <a:t>The ray shown by the broken line is incident at an angle θ</a:t>
            </a:r>
            <a:r>
              <a:rPr lang="en-US" baseline="-25000" dirty="0" smtClean="0">
                <a:solidFill>
                  <a:srgbClr val="C00000"/>
                </a:solidFill>
                <a:latin typeface="+mj-lt"/>
              </a:rPr>
              <a:t>2 </a:t>
            </a:r>
            <a:r>
              <a:rPr lang="en-US" dirty="0" smtClean="0">
                <a:solidFill>
                  <a:srgbClr val="C00000"/>
                </a:solidFill>
                <a:latin typeface="+mj-lt"/>
              </a:rPr>
              <a:t>with respect to the axis of the fibre. </a:t>
            </a:r>
          </a:p>
          <a:p>
            <a:pPr algn="just"/>
            <a:r>
              <a:rPr lang="en-US" dirty="0" smtClean="0">
                <a:solidFill>
                  <a:schemeClr val="tx2"/>
                </a:solidFill>
                <a:latin typeface="+mj-lt"/>
              </a:rPr>
              <a:t>This ray undergoes refraction at point A on the interface between air and the core. </a:t>
            </a:r>
          </a:p>
          <a:p>
            <a:pPr algn="just"/>
            <a:r>
              <a:rPr lang="en-US" dirty="0" smtClean="0">
                <a:solidFill>
                  <a:srgbClr val="C00000"/>
                </a:solidFill>
                <a:latin typeface="+mj-lt"/>
              </a:rPr>
              <a:t>The ray refracts into the fibre at an angle θ</a:t>
            </a:r>
            <a:r>
              <a:rPr lang="en-US" baseline="-25000" dirty="0" smtClean="0">
                <a:solidFill>
                  <a:srgbClr val="C00000"/>
                </a:solidFill>
                <a:latin typeface="+mj-lt"/>
              </a:rPr>
              <a:t>1 </a:t>
            </a:r>
            <a:r>
              <a:rPr lang="en-US" dirty="0" smtClean="0">
                <a:solidFill>
                  <a:srgbClr val="C00000"/>
                </a:solidFill>
                <a:latin typeface="+mj-lt"/>
              </a:rPr>
              <a:t>(θ</a:t>
            </a:r>
            <a:r>
              <a:rPr lang="en-US" baseline="-25000" dirty="0" smtClean="0">
                <a:solidFill>
                  <a:srgbClr val="C00000"/>
                </a:solidFill>
                <a:latin typeface="+mj-lt"/>
              </a:rPr>
              <a:t>1</a:t>
            </a:r>
            <a:r>
              <a:rPr lang="en-US" baseline="-25000" dirty="0" smtClean="0">
                <a:solidFill>
                  <a:srgbClr val="C00000"/>
                </a:solidFill>
                <a:latin typeface="+mj-lt"/>
                <a:sym typeface="Symbol"/>
              </a:rPr>
              <a:t></a:t>
            </a:r>
            <a:r>
              <a:rPr lang="en-US" dirty="0" smtClean="0">
                <a:solidFill>
                  <a:srgbClr val="C00000"/>
                </a:solidFill>
                <a:latin typeface="+mj-lt"/>
              </a:rPr>
              <a:t> θ</a:t>
            </a:r>
            <a:r>
              <a:rPr lang="en-US" baseline="-25000" dirty="0" smtClean="0">
                <a:solidFill>
                  <a:srgbClr val="C00000"/>
                </a:solidFill>
                <a:latin typeface="+mj-lt"/>
              </a:rPr>
              <a:t>2</a:t>
            </a:r>
            <a:r>
              <a:rPr lang="en-US" dirty="0" smtClean="0">
                <a:solidFill>
                  <a:srgbClr val="C00000"/>
                </a:solidFill>
                <a:latin typeface="+mj-lt"/>
              </a:rPr>
              <a:t>). </a:t>
            </a:r>
          </a:p>
          <a:p>
            <a:pPr algn="just"/>
            <a:endParaRPr lang="en-US" dirty="0">
              <a:latin typeface="+mj-l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C00000"/>
                </a:solidFill>
                <a:latin typeface="+mj-lt"/>
              </a:rPr>
              <a:t>The ray reaches the core –cladding interface point at D. </a:t>
            </a:r>
          </a:p>
          <a:p>
            <a:pPr algn="just"/>
            <a:r>
              <a:rPr lang="en-US" dirty="0" smtClean="0">
                <a:solidFill>
                  <a:schemeClr val="tx2"/>
                </a:solidFill>
                <a:latin typeface="+mj-lt"/>
              </a:rPr>
              <a:t>At point D, refraction takes place again and the ray travels in the cladding. </a:t>
            </a:r>
          </a:p>
          <a:p>
            <a:pPr algn="just"/>
            <a:r>
              <a:rPr lang="en-US" dirty="0" smtClean="0">
                <a:solidFill>
                  <a:srgbClr val="C00000"/>
                </a:solidFill>
                <a:latin typeface="+mj-lt"/>
              </a:rPr>
              <a:t>Finally, at point E, the ray refracts once again and emerges out of fibre into the air. </a:t>
            </a:r>
          </a:p>
          <a:p>
            <a:pPr algn="just"/>
            <a:r>
              <a:rPr lang="en-US" dirty="0" smtClean="0">
                <a:solidFill>
                  <a:schemeClr val="tx2"/>
                </a:solidFill>
                <a:latin typeface="+mj-lt"/>
              </a:rPr>
              <a:t>It means that the ray does not propagate through the fibre.</a:t>
            </a:r>
            <a:endParaRPr lang="en-US" dirty="0">
              <a:solidFill>
                <a:schemeClr val="tx2"/>
              </a:solidFill>
              <a:latin typeface="+mj-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lstStyle/>
          <a:p>
            <a:pPr algn="just"/>
            <a:r>
              <a:rPr lang="en-US" dirty="0" smtClean="0">
                <a:solidFill>
                  <a:srgbClr val="C00000"/>
                </a:solidFill>
                <a:latin typeface="+mj-lt"/>
              </a:rPr>
              <a:t>Now consider the ray shown by the solid line</a:t>
            </a:r>
          </a:p>
          <a:p>
            <a:pPr algn="just"/>
            <a:r>
              <a:rPr lang="en-US" dirty="0" smtClean="0">
                <a:solidFill>
                  <a:srgbClr val="002060"/>
                </a:solidFill>
                <a:latin typeface="+mj-lt"/>
              </a:rPr>
              <a:t>The ray incident at an angle θ</a:t>
            </a:r>
            <a:r>
              <a:rPr lang="en-US" baseline="-25000" dirty="0" smtClean="0">
                <a:solidFill>
                  <a:srgbClr val="002060"/>
                </a:solidFill>
                <a:latin typeface="+mj-lt"/>
              </a:rPr>
              <a:t> </a:t>
            </a:r>
            <a:r>
              <a:rPr lang="en-US" dirty="0" smtClean="0">
                <a:solidFill>
                  <a:srgbClr val="002060"/>
                </a:solidFill>
                <a:latin typeface="+mj-lt"/>
              </a:rPr>
              <a:t>undergoes refraction at point A on the interface and propagates at an angle </a:t>
            </a:r>
            <a:r>
              <a:rPr lang="en-US" dirty="0" err="1" smtClean="0">
                <a:solidFill>
                  <a:srgbClr val="002060"/>
                </a:solidFill>
                <a:latin typeface="+mj-lt"/>
              </a:rPr>
              <a:t>θ</a:t>
            </a:r>
            <a:r>
              <a:rPr lang="en-US" baseline="-25000" dirty="0" err="1" smtClean="0">
                <a:solidFill>
                  <a:srgbClr val="002060"/>
                </a:solidFill>
                <a:latin typeface="+mj-lt"/>
              </a:rPr>
              <a:t>c</a:t>
            </a:r>
            <a:r>
              <a:rPr lang="en-US" baseline="-25000" dirty="0" smtClean="0">
                <a:solidFill>
                  <a:srgbClr val="002060"/>
                </a:solidFill>
                <a:latin typeface="+mj-lt"/>
              </a:rPr>
              <a:t> </a:t>
            </a:r>
            <a:r>
              <a:rPr lang="en-US" dirty="0" smtClean="0">
                <a:solidFill>
                  <a:srgbClr val="002060"/>
                </a:solidFill>
                <a:latin typeface="+mj-lt"/>
              </a:rPr>
              <a:t>in the fibre. </a:t>
            </a:r>
          </a:p>
          <a:p>
            <a:pPr algn="just"/>
            <a:r>
              <a:rPr lang="en-US" dirty="0" smtClean="0">
                <a:solidFill>
                  <a:srgbClr val="C00000"/>
                </a:solidFill>
                <a:latin typeface="+mj-lt"/>
              </a:rPr>
              <a:t>At point B on the core-cladding interface, the ray undergoes total internal reflection, since n</a:t>
            </a:r>
            <a:r>
              <a:rPr lang="en-US" baseline="-25000" dirty="0" smtClean="0">
                <a:solidFill>
                  <a:srgbClr val="C00000"/>
                </a:solidFill>
                <a:latin typeface="+mj-lt"/>
              </a:rPr>
              <a:t>1 </a:t>
            </a:r>
            <a:r>
              <a:rPr lang="en-US" dirty="0" smtClean="0">
                <a:solidFill>
                  <a:srgbClr val="C00000"/>
                </a:solidFill>
                <a:latin typeface="+mj-lt"/>
              </a:rPr>
              <a:t>&gt; n</a:t>
            </a:r>
            <a:r>
              <a:rPr lang="en-US" baseline="-25000" dirty="0" smtClean="0">
                <a:solidFill>
                  <a:srgbClr val="C00000"/>
                </a:solidFill>
                <a:latin typeface="+mj-lt"/>
              </a:rPr>
              <a:t>2.  ­</a:t>
            </a:r>
          </a:p>
          <a:p>
            <a:pPr algn="just"/>
            <a:r>
              <a:rPr lang="en-US" dirty="0" smtClean="0">
                <a:solidFill>
                  <a:srgbClr val="002060"/>
                </a:solidFill>
                <a:latin typeface="+mj-lt"/>
              </a:rPr>
              <a:t>Let us assume that the angle of incidence at the core-cladding interface is the critical angle </a:t>
            </a:r>
            <a:r>
              <a:rPr lang="en-US" dirty="0" err="1" smtClean="0">
                <a:solidFill>
                  <a:srgbClr val="002060"/>
                </a:solidFill>
                <a:latin typeface="+mj-lt"/>
              </a:rPr>
              <a:t>θ</a:t>
            </a:r>
            <a:r>
              <a:rPr lang="en-US" baseline="-25000" dirty="0" err="1" smtClean="0">
                <a:solidFill>
                  <a:srgbClr val="002060"/>
                </a:solidFill>
                <a:latin typeface="+mj-lt"/>
              </a:rPr>
              <a:t>c</a:t>
            </a:r>
            <a:r>
              <a:rPr lang="en-US" baseline="-25000" dirty="0" smtClean="0">
                <a:solidFill>
                  <a:srgbClr val="002060"/>
                </a:solidFill>
                <a:latin typeface="+mj-lt"/>
              </a:rPr>
              <a:t> , </a:t>
            </a:r>
            <a:r>
              <a:rPr lang="en-US" dirty="0" smtClean="0">
                <a:solidFill>
                  <a:srgbClr val="002060"/>
                </a:solidFill>
                <a:latin typeface="+mj-lt"/>
              </a:rPr>
              <a:t>where </a:t>
            </a:r>
            <a:r>
              <a:rPr lang="en-US" dirty="0" err="1" smtClean="0">
                <a:solidFill>
                  <a:srgbClr val="002060"/>
                </a:solidFill>
                <a:latin typeface="+mj-lt"/>
              </a:rPr>
              <a:t>θ</a:t>
            </a:r>
            <a:r>
              <a:rPr lang="en-US" baseline="-25000" dirty="0" err="1" smtClean="0">
                <a:solidFill>
                  <a:srgbClr val="002060"/>
                </a:solidFill>
                <a:latin typeface="+mj-lt"/>
              </a:rPr>
              <a:t>c</a:t>
            </a:r>
            <a:r>
              <a:rPr lang="en-US" baseline="-25000" dirty="0" smtClean="0">
                <a:solidFill>
                  <a:srgbClr val="002060"/>
                </a:solidFill>
                <a:latin typeface="+mj-lt"/>
              </a:rPr>
              <a:t> </a:t>
            </a:r>
            <a:r>
              <a:rPr lang="en-US" dirty="0" smtClean="0">
                <a:solidFill>
                  <a:srgbClr val="002060"/>
                </a:solidFill>
                <a:latin typeface="+mj-lt"/>
              </a:rPr>
              <a:t>is given by </a:t>
            </a:r>
          </a:p>
          <a:p>
            <a:pPr algn="just"/>
            <a:r>
              <a:rPr lang="en-US" dirty="0" smtClean="0">
                <a:latin typeface="+mj-lt"/>
              </a:rPr>
              <a:t>                          </a:t>
            </a:r>
            <a:endParaRPr lang="en-US" dirty="0">
              <a:latin typeface="+mj-lt"/>
            </a:endParaRPr>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723990" y="5029200"/>
            <a:ext cx="2105186" cy="762000"/>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002060"/>
                </a:solidFill>
                <a:latin typeface="+mj-lt"/>
              </a:rPr>
              <a:t>A ray incident with an angle larger than </a:t>
            </a:r>
            <a:r>
              <a:rPr lang="en-US" dirty="0" err="1" smtClean="0">
                <a:solidFill>
                  <a:srgbClr val="002060"/>
                </a:solidFill>
                <a:latin typeface="+mj-lt"/>
              </a:rPr>
              <a:t>θ</a:t>
            </a:r>
            <a:r>
              <a:rPr lang="en-US" baseline="-25000" dirty="0" err="1" smtClean="0">
                <a:solidFill>
                  <a:srgbClr val="002060"/>
                </a:solidFill>
                <a:latin typeface="+mj-lt"/>
              </a:rPr>
              <a:t>c</a:t>
            </a:r>
            <a:r>
              <a:rPr lang="en-US" baseline="-25000" dirty="0" smtClean="0">
                <a:solidFill>
                  <a:srgbClr val="002060"/>
                </a:solidFill>
                <a:latin typeface="+mj-lt"/>
              </a:rPr>
              <a:t>  </a:t>
            </a:r>
            <a:r>
              <a:rPr lang="en-US" dirty="0" smtClean="0">
                <a:solidFill>
                  <a:srgbClr val="002060"/>
                </a:solidFill>
                <a:latin typeface="+mj-lt"/>
              </a:rPr>
              <a:t>will be confined to the fibre and propagate in the fibre. </a:t>
            </a:r>
          </a:p>
          <a:p>
            <a:pPr algn="just"/>
            <a:r>
              <a:rPr lang="en-US" dirty="0" smtClean="0">
                <a:solidFill>
                  <a:srgbClr val="C00000"/>
                </a:solidFill>
                <a:latin typeface="+mj-lt"/>
              </a:rPr>
              <a:t>A ray incident , at the core-cladding boundary, at the critical angle is called </a:t>
            </a:r>
            <a:r>
              <a:rPr lang="en-US" b="1" dirty="0" smtClean="0">
                <a:solidFill>
                  <a:srgbClr val="C00000"/>
                </a:solidFill>
                <a:effectLst>
                  <a:outerShdw blurRad="38100" dist="38100" dir="2700000" algn="tl">
                    <a:srgbClr val="000000">
                      <a:alpha val="43137"/>
                    </a:srgbClr>
                  </a:outerShdw>
                </a:effectLst>
                <a:latin typeface="+mj-lt"/>
              </a:rPr>
              <a:t>critical ray.</a:t>
            </a:r>
            <a:r>
              <a:rPr lang="en-US" dirty="0" smtClean="0">
                <a:solidFill>
                  <a:srgbClr val="C00000"/>
                </a:solidFill>
                <a:latin typeface="+mj-lt"/>
              </a:rPr>
              <a:t> </a:t>
            </a:r>
          </a:p>
          <a:p>
            <a:pPr algn="just"/>
            <a:r>
              <a:rPr lang="en-US" dirty="0" smtClean="0">
                <a:solidFill>
                  <a:srgbClr val="002060"/>
                </a:solidFill>
                <a:latin typeface="+mj-lt"/>
              </a:rPr>
              <a:t>The critical ray makes an angle </a:t>
            </a:r>
            <a:r>
              <a:rPr lang="en-US" dirty="0" err="1" smtClean="0">
                <a:solidFill>
                  <a:srgbClr val="002060"/>
                </a:solidFill>
                <a:latin typeface="+mj-lt"/>
              </a:rPr>
              <a:t>θ</a:t>
            </a:r>
            <a:r>
              <a:rPr lang="en-US" baseline="-25000" dirty="0" err="1" smtClean="0">
                <a:solidFill>
                  <a:srgbClr val="002060"/>
                </a:solidFill>
                <a:latin typeface="+mj-lt"/>
              </a:rPr>
              <a:t>c</a:t>
            </a:r>
            <a:r>
              <a:rPr lang="en-US" baseline="-25000" dirty="0" smtClean="0">
                <a:solidFill>
                  <a:srgbClr val="002060"/>
                </a:solidFill>
                <a:latin typeface="+mj-lt"/>
              </a:rPr>
              <a:t> </a:t>
            </a:r>
            <a:r>
              <a:rPr lang="en-US" dirty="0" smtClean="0">
                <a:solidFill>
                  <a:srgbClr val="002060"/>
                </a:solidFill>
                <a:latin typeface="+mj-lt"/>
              </a:rPr>
              <a:t>with axis of the fibre. </a:t>
            </a:r>
          </a:p>
          <a:p>
            <a:pPr algn="just"/>
            <a:r>
              <a:rPr lang="en-US" dirty="0" smtClean="0">
                <a:solidFill>
                  <a:srgbClr val="C00000"/>
                </a:solidFill>
                <a:latin typeface="+mj-lt"/>
              </a:rPr>
              <a:t>It is obvious that rays with propagation angles larger than </a:t>
            </a:r>
            <a:r>
              <a:rPr lang="en-US" dirty="0" err="1" smtClean="0">
                <a:solidFill>
                  <a:srgbClr val="C00000"/>
                </a:solidFill>
                <a:latin typeface="+mj-lt"/>
              </a:rPr>
              <a:t>θ</a:t>
            </a:r>
            <a:r>
              <a:rPr lang="en-US" baseline="-25000" dirty="0" err="1" smtClean="0">
                <a:solidFill>
                  <a:srgbClr val="C00000"/>
                </a:solidFill>
                <a:latin typeface="+mj-lt"/>
              </a:rPr>
              <a:t>c</a:t>
            </a:r>
            <a:r>
              <a:rPr lang="en-US" baseline="-25000" dirty="0" smtClean="0">
                <a:solidFill>
                  <a:srgbClr val="C00000"/>
                </a:solidFill>
                <a:latin typeface="+mj-lt"/>
              </a:rPr>
              <a:t> </a:t>
            </a:r>
            <a:r>
              <a:rPr lang="en-US" dirty="0" smtClean="0">
                <a:solidFill>
                  <a:srgbClr val="C00000"/>
                </a:solidFill>
                <a:latin typeface="+mj-lt"/>
              </a:rPr>
              <a:t> will not propagate in the fibre. </a:t>
            </a:r>
          </a:p>
          <a:p>
            <a:pPr algn="just"/>
            <a:r>
              <a:rPr lang="en-US" dirty="0" smtClean="0">
                <a:solidFill>
                  <a:srgbClr val="002060"/>
                </a:solidFill>
                <a:latin typeface="+mj-lt"/>
              </a:rPr>
              <a:t>Therefore, the angle </a:t>
            </a:r>
            <a:r>
              <a:rPr lang="en-US" dirty="0" err="1" smtClean="0">
                <a:solidFill>
                  <a:srgbClr val="002060"/>
                </a:solidFill>
                <a:latin typeface="+mj-lt"/>
              </a:rPr>
              <a:t>θ</a:t>
            </a:r>
            <a:r>
              <a:rPr lang="en-US" baseline="-25000" dirty="0" err="1" smtClean="0">
                <a:solidFill>
                  <a:srgbClr val="002060"/>
                </a:solidFill>
                <a:latin typeface="+mj-lt"/>
              </a:rPr>
              <a:t>c</a:t>
            </a:r>
            <a:r>
              <a:rPr lang="en-US" baseline="-25000" dirty="0" smtClean="0">
                <a:solidFill>
                  <a:srgbClr val="002060"/>
                </a:solidFill>
                <a:latin typeface="+mj-lt"/>
              </a:rPr>
              <a:t> </a:t>
            </a:r>
            <a:r>
              <a:rPr lang="en-US" dirty="0" smtClean="0">
                <a:solidFill>
                  <a:srgbClr val="002060"/>
                </a:solidFill>
                <a:latin typeface="+mj-lt"/>
              </a:rPr>
              <a:t>is called the </a:t>
            </a:r>
            <a:r>
              <a:rPr lang="en-US" b="1" dirty="0" smtClean="0">
                <a:solidFill>
                  <a:srgbClr val="002060"/>
                </a:solidFill>
                <a:effectLst>
                  <a:outerShdw blurRad="38100" dist="38100" dir="2700000" algn="tl">
                    <a:srgbClr val="000000">
                      <a:alpha val="43137"/>
                    </a:srgbClr>
                  </a:outerShdw>
                </a:effectLst>
                <a:latin typeface="+mj-lt"/>
              </a:rPr>
              <a:t>critical propagation angle.</a:t>
            </a:r>
            <a:r>
              <a:rPr lang="en-US" dirty="0" smtClean="0">
                <a:solidFill>
                  <a:srgbClr val="002060"/>
                </a:solidFill>
                <a:effectLst>
                  <a:outerShdw blurRad="38100" dist="38100" dir="2700000" algn="tl">
                    <a:srgbClr val="000000">
                      <a:alpha val="43137"/>
                    </a:srgbClr>
                  </a:outerShdw>
                </a:effectLst>
                <a:latin typeface="+mj-lt"/>
              </a:rPr>
              <a:t> </a:t>
            </a:r>
          </a:p>
          <a:p>
            <a:pPr algn="just"/>
            <a:endParaRPr lang="en-US" dirty="0">
              <a:latin typeface="+mj-l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05400"/>
            <a:ext cx="8229600" cy="1219200"/>
          </a:xfrm>
        </p:spPr>
        <p:txBody>
          <a:bodyPr>
            <a:normAutofit/>
          </a:bodyPr>
          <a:lstStyle/>
          <a:p>
            <a:pPr algn="just"/>
            <a:r>
              <a:rPr lang="en-US" dirty="0" smtClean="0">
                <a:solidFill>
                  <a:srgbClr val="C00000"/>
                </a:solidFill>
                <a:latin typeface="+mj-lt"/>
              </a:rPr>
              <a:t>Thus , only those rays which are refracted into the cable at angles </a:t>
            </a:r>
            <a:r>
              <a:rPr lang="en-US" dirty="0" err="1" smtClean="0">
                <a:solidFill>
                  <a:srgbClr val="C00000"/>
                </a:solidFill>
                <a:latin typeface="+mj-lt"/>
              </a:rPr>
              <a:t>θ</a:t>
            </a:r>
            <a:r>
              <a:rPr lang="en-US" baseline="-25000" dirty="0" err="1" smtClean="0">
                <a:solidFill>
                  <a:srgbClr val="C00000"/>
                </a:solidFill>
                <a:latin typeface="+mj-lt"/>
              </a:rPr>
              <a:t>r</a:t>
            </a:r>
            <a:r>
              <a:rPr lang="en-US" baseline="-25000" dirty="0" smtClean="0">
                <a:solidFill>
                  <a:srgbClr val="C00000"/>
                </a:solidFill>
                <a:latin typeface="+mj-lt"/>
              </a:rPr>
              <a:t>  </a:t>
            </a:r>
            <a:r>
              <a:rPr lang="en-US" baseline="-25000" dirty="0" smtClean="0">
                <a:solidFill>
                  <a:srgbClr val="C00000"/>
                </a:solidFill>
                <a:latin typeface="+mj-lt"/>
                <a:sym typeface="Symbol"/>
              </a:rPr>
              <a:t></a:t>
            </a:r>
            <a:r>
              <a:rPr lang="en-US" baseline="-25000" dirty="0" smtClean="0">
                <a:solidFill>
                  <a:srgbClr val="C00000"/>
                </a:solidFill>
                <a:latin typeface="+mj-lt"/>
              </a:rPr>
              <a:t>  </a:t>
            </a:r>
            <a:r>
              <a:rPr lang="en-US" dirty="0" err="1" smtClean="0">
                <a:solidFill>
                  <a:srgbClr val="C00000"/>
                </a:solidFill>
                <a:latin typeface="+mj-lt"/>
              </a:rPr>
              <a:t>θ</a:t>
            </a:r>
            <a:r>
              <a:rPr lang="en-US" baseline="-25000" dirty="0" err="1" smtClean="0">
                <a:solidFill>
                  <a:srgbClr val="C00000"/>
                </a:solidFill>
                <a:latin typeface="+mj-lt"/>
              </a:rPr>
              <a:t>c</a:t>
            </a:r>
            <a:r>
              <a:rPr lang="en-US" baseline="-25000" dirty="0" smtClean="0">
                <a:solidFill>
                  <a:srgbClr val="C00000"/>
                </a:solidFill>
                <a:latin typeface="+mj-lt"/>
              </a:rPr>
              <a:t>  </a:t>
            </a:r>
            <a:r>
              <a:rPr lang="en-US" dirty="0" smtClean="0">
                <a:solidFill>
                  <a:srgbClr val="C00000"/>
                </a:solidFill>
                <a:latin typeface="+mj-lt"/>
              </a:rPr>
              <a:t>will propagate in the optical fibre.</a:t>
            </a:r>
          </a:p>
          <a:p>
            <a:pPr algn="just"/>
            <a:endParaRPr lang="en-US" dirty="0">
              <a:solidFill>
                <a:srgbClr val="FF0000"/>
              </a:solidFill>
              <a:latin typeface="+mj-lt"/>
            </a:endParaRP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4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971800" y="762000"/>
            <a:ext cx="1454369" cy="685800"/>
          </a:xfrm>
          <a:prstGeom prst="rect">
            <a:avLst/>
          </a:prstGeom>
          <a:noFill/>
        </p:spPr>
      </p:pic>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4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438400" y="1524000"/>
            <a:ext cx="2325414" cy="762000"/>
          </a:xfrm>
          <a:prstGeom prst="rect">
            <a:avLst/>
          </a:prstGeom>
          <a:noFill/>
        </p:spPr>
      </p:pic>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49"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819400" y="2667000"/>
            <a:ext cx="2185988" cy="457200"/>
          </a:xfrm>
          <a:prstGeom prst="rect">
            <a:avLst/>
          </a:prstGeom>
          <a:noFill/>
        </p:spPr>
      </p:pic>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51"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667000" y="3352800"/>
            <a:ext cx="2566988" cy="533400"/>
          </a:xfrm>
          <a:prstGeom prst="rect">
            <a:avLst/>
          </a:prstGeom>
          <a:noFill/>
        </p:spPr>
      </p:pic>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53"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514600" y="4343400"/>
            <a:ext cx="2671763" cy="457200"/>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pPr lvl="0"/>
            <a:r>
              <a:rPr lang="en-US" sz="4000" b="1" dirty="0" smtClean="0">
                <a:solidFill>
                  <a:srgbClr val="FF0000"/>
                </a:solidFill>
                <a:effectLst>
                  <a:outerShdw blurRad="38100" dist="38100" dir="2700000" algn="tl">
                    <a:srgbClr val="000000">
                      <a:alpha val="43137"/>
                    </a:srgbClr>
                  </a:outerShdw>
                </a:effectLst>
              </a:rPr>
              <a:t>Acceptance Angle:</a:t>
            </a:r>
            <a:r>
              <a:rPr lang="en-US" sz="4000" dirty="0" smtClean="0">
                <a:solidFill>
                  <a:srgbClr val="FF0000"/>
                </a:solidFill>
                <a:effectLst>
                  <a:outerShdw blurRad="38100" dist="38100" dir="2700000" algn="tl">
                    <a:srgbClr val="000000">
                      <a:alpha val="43137"/>
                    </a:srgbClr>
                  </a:outerShdw>
                </a:effectLst>
              </a:rPr>
              <a:t/>
            </a:r>
            <a:br>
              <a:rPr lang="en-US" sz="4000" dirty="0" smtClean="0">
                <a:solidFill>
                  <a:srgbClr val="FF0000"/>
                </a:solidFill>
                <a:effectLst>
                  <a:outerShdw blurRad="38100" dist="38100" dir="2700000" algn="tl">
                    <a:srgbClr val="000000">
                      <a:alpha val="43137"/>
                    </a:srgbClr>
                  </a:outerShdw>
                </a:effectLst>
              </a:rPr>
            </a:br>
            <a:endParaRPr lang="en-US" sz="4000"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105400"/>
          </a:xfrm>
        </p:spPr>
        <p:txBody>
          <a:bodyPr/>
          <a:lstStyle/>
          <a:p>
            <a:pPr algn="just"/>
            <a:r>
              <a:rPr lang="en-US" sz="2400" dirty="0" smtClean="0">
                <a:solidFill>
                  <a:srgbClr val="002060"/>
                </a:solidFill>
                <a:latin typeface="+mj-lt"/>
              </a:rPr>
              <a:t>Considering a step index optical fibre into which light is launched at one </a:t>
            </a:r>
            <a:r>
              <a:rPr lang="en-US" sz="2400" dirty="0" smtClean="0">
                <a:solidFill>
                  <a:srgbClr val="002060"/>
                </a:solidFill>
                <a:latin typeface="+mj-lt"/>
              </a:rPr>
              <a:t>end. Let </a:t>
            </a:r>
            <a:r>
              <a:rPr lang="en-US" sz="2400" dirty="0" smtClean="0">
                <a:solidFill>
                  <a:srgbClr val="002060"/>
                </a:solidFill>
                <a:latin typeface="+mj-lt"/>
              </a:rPr>
              <a:t>the refractive index of the core be n</a:t>
            </a:r>
            <a:r>
              <a:rPr lang="en-US" sz="2400" baseline="-25000" dirty="0" smtClean="0">
                <a:solidFill>
                  <a:srgbClr val="002060"/>
                </a:solidFill>
                <a:latin typeface="+mj-lt"/>
              </a:rPr>
              <a:t>1</a:t>
            </a:r>
            <a:r>
              <a:rPr lang="en-US" sz="2400" dirty="0" smtClean="0">
                <a:solidFill>
                  <a:srgbClr val="002060"/>
                </a:solidFill>
                <a:latin typeface="+mj-lt"/>
              </a:rPr>
              <a:t> and the refractive index of the cladding be n</a:t>
            </a:r>
            <a:r>
              <a:rPr lang="en-US" sz="2400" baseline="-25000" dirty="0" smtClean="0">
                <a:solidFill>
                  <a:srgbClr val="002060"/>
                </a:solidFill>
                <a:latin typeface="+mj-lt"/>
              </a:rPr>
              <a:t>2 </a:t>
            </a:r>
            <a:r>
              <a:rPr lang="en-US" sz="2400" dirty="0" smtClean="0">
                <a:solidFill>
                  <a:srgbClr val="002060"/>
                </a:solidFill>
                <a:latin typeface="+mj-lt"/>
              </a:rPr>
              <a:t>(n</a:t>
            </a:r>
            <a:r>
              <a:rPr lang="en-US" sz="2400" baseline="-25000" dirty="0" smtClean="0">
                <a:solidFill>
                  <a:srgbClr val="002060"/>
                </a:solidFill>
                <a:latin typeface="+mj-lt"/>
              </a:rPr>
              <a:t>2</a:t>
            </a:r>
            <a:r>
              <a:rPr lang="en-US" sz="2400" dirty="0" smtClean="0">
                <a:solidFill>
                  <a:srgbClr val="002060"/>
                </a:solidFill>
                <a:latin typeface="+mj-lt"/>
              </a:rPr>
              <a:t> &lt; n</a:t>
            </a:r>
            <a:r>
              <a:rPr lang="en-US" sz="2400" baseline="-25000" dirty="0" smtClean="0">
                <a:solidFill>
                  <a:srgbClr val="002060"/>
                </a:solidFill>
                <a:latin typeface="+mj-lt"/>
              </a:rPr>
              <a:t>1</a:t>
            </a:r>
            <a:r>
              <a:rPr lang="en-US" sz="2400" dirty="0" smtClean="0">
                <a:solidFill>
                  <a:srgbClr val="002060"/>
                </a:solidFill>
                <a:latin typeface="+mj-lt"/>
              </a:rPr>
              <a:t>).</a:t>
            </a:r>
          </a:p>
          <a:p>
            <a:pPr algn="just"/>
            <a:r>
              <a:rPr lang="en-US" sz="2400" dirty="0" smtClean="0">
                <a:solidFill>
                  <a:srgbClr val="C00000"/>
                </a:solidFill>
                <a:latin typeface="+mj-lt"/>
              </a:rPr>
              <a:t>Let </a:t>
            </a:r>
            <a:r>
              <a:rPr lang="en-US" sz="2400" dirty="0" smtClean="0">
                <a:solidFill>
                  <a:srgbClr val="C00000"/>
                </a:solidFill>
                <a:latin typeface="+mj-lt"/>
              </a:rPr>
              <a:t>n</a:t>
            </a:r>
            <a:r>
              <a:rPr lang="en-US" sz="2400" baseline="-25000" dirty="0" smtClean="0">
                <a:solidFill>
                  <a:srgbClr val="C00000"/>
                </a:solidFill>
                <a:latin typeface="+mj-lt"/>
              </a:rPr>
              <a:t>0</a:t>
            </a:r>
            <a:r>
              <a:rPr lang="en-US" sz="2400" dirty="0" smtClean="0">
                <a:solidFill>
                  <a:srgbClr val="C00000"/>
                </a:solidFill>
                <a:latin typeface="+mj-lt"/>
              </a:rPr>
              <a:t> be the refractive index of the medium from which light is launched into the fibre.</a:t>
            </a:r>
          </a:p>
          <a:p>
            <a:endParaRPr lang="en-US" dirty="0">
              <a:latin typeface="+mj-lt"/>
            </a:endParaRPr>
          </a:p>
        </p:txBody>
      </p:sp>
      <p:pic>
        <p:nvPicPr>
          <p:cNvPr id="4" name="Picture 3" descr="D:\Department\Assignment &amp; Question Bank\FIBER OPTICS\8.JPG"/>
          <p:cNvPicPr/>
          <p:nvPr/>
        </p:nvPicPr>
        <p:blipFill>
          <a:blip r:embed="rId2" cstate="print"/>
          <a:srcRect/>
          <a:stretch>
            <a:fillRect/>
          </a:stretch>
        </p:blipFill>
        <p:spPr bwMode="auto">
          <a:xfrm>
            <a:off x="1676400" y="3276600"/>
            <a:ext cx="5715000" cy="312420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US" dirty="0" smtClean="0"/>
              <a:t/>
            </a:r>
            <a:br>
              <a:rPr lang="en-US" dirty="0" smtClean="0"/>
            </a:br>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normAutofit lnSpcReduction="10000"/>
          </a:bodyPr>
          <a:lstStyle/>
          <a:p>
            <a:pPr algn="just"/>
            <a:r>
              <a:rPr lang="en-US" dirty="0" smtClean="0">
                <a:solidFill>
                  <a:srgbClr val="C00000"/>
                </a:solidFill>
                <a:latin typeface="+mj-lt"/>
              </a:rPr>
              <a:t>The light </a:t>
            </a:r>
            <a:r>
              <a:rPr lang="en-US" dirty="0" smtClean="0">
                <a:solidFill>
                  <a:srgbClr val="C00000"/>
                </a:solidFill>
                <a:latin typeface="+mj-lt"/>
              </a:rPr>
              <a:t>ray enters the fibre an angle </a:t>
            </a:r>
            <a:r>
              <a:rPr lang="en-US" dirty="0" err="1" smtClean="0">
                <a:solidFill>
                  <a:srgbClr val="C00000"/>
                </a:solidFill>
                <a:latin typeface="+mj-lt"/>
              </a:rPr>
              <a:t>θ</a:t>
            </a:r>
            <a:r>
              <a:rPr lang="en-US" baseline="-25000" dirty="0" err="1" smtClean="0">
                <a:solidFill>
                  <a:srgbClr val="C00000"/>
                </a:solidFill>
                <a:latin typeface="+mj-lt"/>
              </a:rPr>
              <a:t>i</a:t>
            </a:r>
            <a:r>
              <a:rPr lang="en-US" baseline="-25000" dirty="0" smtClean="0">
                <a:solidFill>
                  <a:srgbClr val="C00000"/>
                </a:solidFill>
                <a:latin typeface="+mj-lt"/>
              </a:rPr>
              <a:t> </a:t>
            </a:r>
            <a:r>
              <a:rPr lang="en-US" baseline="-25000" dirty="0" smtClean="0">
                <a:solidFill>
                  <a:srgbClr val="C00000"/>
                </a:solidFill>
                <a:latin typeface="+mj-lt"/>
              </a:rPr>
              <a:t> </a:t>
            </a:r>
            <a:endParaRPr lang="en-US" dirty="0" smtClean="0">
              <a:solidFill>
                <a:srgbClr val="C00000"/>
              </a:solidFill>
              <a:latin typeface="+mj-lt"/>
            </a:endParaRPr>
          </a:p>
          <a:p>
            <a:pPr algn="just"/>
            <a:r>
              <a:rPr lang="en-US" dirty="0" smtClean="0">
                <a:solidFill>
                  <a:srgbClr val="002060"/>
                </a:solidFill>
                <a:latin typeface="+mj-lt"/>
              </a:rPr>
              <a:t>The </a:t>
            </a:r>
            <a:r>
              <a:rPr lang="en-US" dirty="0" smtClean="0">
                <a:solidFill>
                  <a:srgbClr val="002060"/>
                </a:solidFill>
                <a:latin typeface="+mj-lt"/>
              </a:rPr>
              <a:t>ray refracts at an angle </a:t>
            </a:r>
            <a:r>
              <a:rPr lang="en-US" dirty="0" err="1" smtClean="0">
                <a:solidFill>
                  <a:srgbClr val="002060"/>
                </a:solidFill>
                <a:latin typeface="+mj-lt"/>
              </a:rPr>
              <a:t>θ</a:t>
            </a:r>
            <a:r>
              <a:rPr lang="en-US" baseline="-25000" dirty="0" err="1" smtClean="0">
                <a:solidFill>
                  <a:srgbClr val="002060"/>
                </a:solidFill>
                <a:latin typeface="+mj-lt"/>
              </a:rPr>
              <a:t>r</a:t>
            </a:r>
            <a:r>
              <a:rPr lang="en-US" baseline="-25000" dirty="0" smtClean="0">
                <a:solidFill>
                  <a:srgbClr val="002060"/>
                </a:solidFill>
                <a:latin typeface="+mj-lt"/>
              </a:rPr>
              <a:t> </a:t>
            </a:r>
            <a:r>
              <a:rPr lang="en-US" dirty="0" smtClean="0">
                <a:solidFill>
                  <a:srgbClr val="002060"/>
                </a:solidFill>
                <a:latin typeface="+mj-lt"/>
              </a:rPr>
              <a:t>and strikes the core-cladding interface at an angle ф. </a:t>
            </a:r>
            <a:endParaRPr lang="en-US" dirty="0" smtClean="0">
              <a:solidFill>
                <a:srgbClr val="002060"/>
              </a:solidFill>
              <a:latin typeface="+mj-lt"/>
            </a:endParaRPr>
          </a:p>
          <a:p>
            <a:pPr algn="just"/>
            <a:r>
              <a:rPr lang="en-US" dirty="0" smtClean="0">
                <a:solidFill>
                  <a:srgbClr val="C00000"/>
                </a:solidFill>
                <a:latin typeface="+mj-lt"/>
              </a:rPr>
              <a:t>If </a:t>
            </a:r>
            <a:r>
              <a:rPr lang="en-US" dirty="0" smtClean="0">
                <a:solidFill>
                  <a:srgbClr val="C00000"/>
                </a:solidFill>
                <a:latin typeface="+mj-lt"/>
              </a:rPr>
              <a:t>ф</a:t>
            </a:r>
            <a:r>
              <a:rPr lang="en-US" baseline="-25000" dirty="0" smtClean="0">
                <a:solidFill>
                  <a:srgbClr val="C00000"/>
                </a:solidFill>
                <a:latin typeface="+mj-lt"/>
              </a:rPr>
              <a:t> </a:t>
            </a:r>
            <a:r>
              <a:rPr lang="en-US" dirty="0" smtClean="0">
                <a:solidFill>
                  <a:srgbClr val="C00000"/>
                </a:solidFill>
                <a:latin typeface="+mj-lt"/>
              </a:rPr>
              <a:t>is greater than critical angle </a:t>
            </a:r>
            <a:r>
              <a:rPr lang="en-US" dirty="0" err="1" smtClean="0">
                <a:solidFill>
                  <a:srgbClr val="C00000"/>
                </a:solidFill>
                <a:latin typeface="+mj-lt"/>
              </a:rPr>
              <a:t>ф</a:t>
            </a:r>
            <a:r>
              <a:rPr lang="en-US" baseline="-25000" dirty="0" err="1" smtClean="0">
                <a:solidFill>
                  <a:srgbClr val="C00000"/>
                </a:solidFill>
                <a:latin typeface="+mj-lt"/>
              </a:rPr>
              <a:t>c</a:t>
            </a:r>
            <a:r>
              <a:rPr lang="en-US" dirty="0" smtClean="0">
                <a:solidFill>
                  <a:srgbClr val="C00000"/>
                </a:solidFill>
                <a:latin typeface="+mj-lt"/>
              </a:rPr>
              <a:t>,</a:t>
            </a:r>
            <a:r>
              <a:rPr lang="en-US" baseline="-25000" dirty="0" smtClean="0">
                <a:solidFill>
                  <a:srgbClr val="C00000"/>
                </a:solidFill>
                <a:latin typeface="+mj-lt"/>
              </a:rPr>
              <a:t> </a:t>
            </a:r>
            <a:r>
              <a:rPr lang="en-US" dirty="0" smtClean="0">
                <a:solidFill>
                  <a:srgbClr val="C00000"/>
                </a:solidFill>
                <a:latin typeface="+mj-lt"/>
              </a:rPr>
              <a:t>the ray undergoes  total internal reflection, since n</a:t>
            </a:r>
            <a:r>
              <a:rPr lang="en-US" baseline="-25000" dirty="0" smtClean="0">
                <a:solidFill>
                  <a:srgbClr val="C00000"/>
                </a:solidFill>
                <a:latin typeface="+mj-lt"/>
              </a:rPr>
              <a:t>1  </a:t>
            </a:r>
            <a:r>
              <a:rPr lang="en-US" dirty="0" smtClean="0">
                <a:solidFill>
                  <a:srgbClr val="C00000"/>
                </a:solidFill>
                <a:latin typeface="+mj-lt"/>
              </a:rPr>
              <a:t>&gt; n</a:t>
            </a:r>
            <a:r>
              <a:rPr lang="en-US" baseline="-25000" dirty="0" smtClean="0">
                <a:solidFill>
                  <a:srgbClr val="C00000"/>
                </a:solidFill>
                <a:latin typeface="+mj-lt"/>
              </a:rPr>
              <a:t>2</a:t>
            </a:r>
            <a:r>
              <a:rPr lang="en-US" dirty="0" smtClean="0">
                <a:solidFill>
                  <a:srgbClr val="C00000"/>
                </a:solidFill>
                <a:latin typeface="+mj-lt"/>
              </a:rPr>
              <a:t>. </a:t>
            </a:r>
            <a:endParaRPr lang="en-US" dirty="0" smtClean="0">
              <a:solidFill>
                <a:srgbClr val="C00000"/>
              </a:solidFill>
              <a:latin typeface="+mj-lt"/>
            </a:endParaRPr>
          </a:p>
          <a:p>
            <a:pPr algn="just"/>
            <a:r>
              <a:rPr lang="en-US" dirty="0" smtClean="0">
                <a:solidFill>
                  <a:srgbClr val="002060"/>
                </a:solidFill>
                <a:latin typeface="+mj-lt"/>
              </a:rPr>
              <a:t>When </a:t>
            </a:r>
            <a:r>
              <a:rPr lang="en-US" dirty="0" smtClean="0">
                <a:solidFill>
                  <a:srgbClr val="002060"/>
                </a:solidFill>
                <a:latin typeface="+mj-lt"/>
              </a:rPr>
              <a:t>the angle  ф</a:t>
            </a:r>
            <a:r>
              <a:rPr lang="en-US" baseline="-25000" dirty="0" smtClean="0">
                <a:solidFill>
                  <a:srgbClr val="002060"/>
                </a:solidFill>
                <a:latin typeface="+mj-lt"/>
              </a:rPr>
              <a:t> </a:t>
            </a:r>
            <a:r>
              <a:rPr lang="en-US" dirty="0" smtClean="0">
                <a:solidFill>
                  <a:srgbClr val="002060"/>
                </a:solidFill>
                <a:latin typeface="+mj-lt"/>
              </a:rPr>
              <a:t>is greater than ф</a:t>
            </a:r>
            <a:r>
              <a:rPr lang="en-US" baseline="-25000" dirty="0" smtClean="0">
                <a:solidFill>
                  <a:srgbClr val="002060"/>
                </a:solidFill>
                <a:latin typeface="+mj-lt"/>
              </a:rPr>
              <a:t> c, </a:t>
            </a:r>
            <a:r>
              <a:rPr lang="en-US" dirty="0" smtClean="0">
                <a:solidFill>
                  <a:srgbClr val="002060"/>
                </a:solidFill>
                <a:latin typeface="+mj-lt"/>
              </a:rPr>
              <a:t>the light will stay within the fibre. </a:t>
            </a:r>
          </a:p>
          <a:p>
            <a:pPr algn="just"/>
            <a:r>
              <a:rPr lang="en-US" dirty="0" smtClean="0">
                <a:solidFill>
                  <a:srgbClr val="C00000"/>
                </a:solidFill>
                <a:latin typeface="+mj-lt"/>
              </a:rPr>
              <a:t>Applying Snell’s law to the launching face of the fibre, we get</a:t>
            </a:r>
          </a:p>
          <a:p>
            <a:pPr algn="just"/>
            <a:endParaRPr lang="en-US" dirty="0" smtClean="0">
              <a:latin typeface="+mj-lt"/>
            </a:endParaRPr>
          </a:p>
          <a:p>
            <a:pPr algn="just"/>
            <a:r>
              <a:rPr lang="en-US" dirty="0" smtClean="0">
                <a:latin typeface="+mj-lt"/>
              </a:rPr>
              <a:t> </a:t>
            </a:r>
            <a:r>
              <a:rPr lang="en-US" dirty="0" smtClean="0">
                <a:latin typeface="+mj-lt"/>
              </a:rPr>
              <a:t>                                                               ---------------(1)</a:t>
            </a:r>
            <a:endParaRPr lang="en-US" dirty="0" smtClean="0">
              <a:latin typeface="+mj-lt"/>
            </a:endParaRPr>
          </a:p>
          <a:p>
            <a:pPr algn="just"/>
            <a:r>
              <a:rPr lang="en-US" dirty="0" smtClean="0">
                <a:latin typeface="+mj-lt"/>
              </a:rPr>
              <a:t>                                                                           </a:t>
            </a:r>
          </a:p>
        </p:txBody>
      </p:sp>
      <p:pic>
        <p:nvPicPr>
          <p:cNvPr id="4" name="Picture 1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505200" y="4953000"/>
            <a:ext cx="1457325" cy="81249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79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143000"/>
            <a:ext cx="8229600" cy="5181600"/>
          </a:xfrm>
        </p:spPr>
        <p:txBody>
          <a:bodyPr>
            <a:noAutofit/>
          </a:bodyPr>
          <a:lstStyle/>
          <a:p>
            <a:pPr algn="just"/>
            <a:r>
              <a:rPr lang="en-US" sz="2800" dirty="0" smtClean="0">
                <a:solidFill>
                  <a:srgbClr val="9900CC"/>
                </a:solidFill>
                <a:latin typeface="+mj-lt"/>
              </a:rPr>
              <a:t>Commercial communication systems based on optical fibers are widely used in other areas. </a:t>
            </a:r>
          </a:p>
          <a:p>
            <a:pPr algn="just"/>
            <a:r>
              <a:rPr lang="en-US" sz="2800" dirty="0" smtClean="0">
                <a:solidFill>
                  <a:srgbClr val="002060"/>
                </a:solidFill>
                <a:latin typeface="+mj-lt"/>
              </a:rPr>
              <a:t>Fiber-scopes made of optical fibers are widely used in a variety of forms in medical diagnostics.</a:t>
            </a:r>
          </a:p>
          <a:p>
            <a:pPr algn="just"/>
            <a:r>
              <a:rPr lang="en-US" sz="2800" dirty="0" smtClean="0">
                <a:solidFill>
                  <a:schemeClr val="accent6">
                    <a:lumMod val="50000"/>
                  </a:schemeClr>
                </a:solidFill>
                <a:latin typeface="+mj-lt"/>
              </a:rPr>
              <a:t>Sensors for detecting electrical, mechanical, thermal energies are made using optical fibers.</a:t>
            </a:r>
          </a:p>
          <a:p>
            <a:pPr algn="just"/>
            <a:r>
              <a:rPr lang="en-US" sz="2800" b="1" i="1" dirty="0" smtClean="0">
                <a:solidFill>
                  <a:srgbClr val="C00000"/>
                </a:solidFill>
                <a:latin typeface="+mj-lt"/>
              </a:rPr>
              <a:t>Fiber optics is a technology in which signals are converted from electrical to optical signals, transmitted through a thin glass fiber and reconverted into electrical signals. </a:t>
            </a:r>
            <a:endParaRPr lang="en-US" sz="2800" dirty="0" smtClean="0">
              <a:solidFill>
                <a:srgbClr val="C00000"/>
              </a:solidFill>
              <a:latin typeface="+mj-lt"/>
            </a:endParaRPr>
          </a:p>
          <a:p>
            <a:endParaRPr lang="en-US" sz="2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lstStyle/>
          <a:p>
            <a:r>
              <a:rPr lang="en-US" dirty="0" smtClean="0">
                <a:latin typeface="+mj-lt"/>
              </a:rPr>
              <a:t>If </a:t>
            </a:r>
            <a:r>
              <a:rPr lang="en-US" dirty="0" err="1" smtClean="0">
                <a:latin typeface="+mj-lt"/>
              </a:rPr>
              <a:t>θ</a:t>
            </a:r>
            <a:r>
              <a:rPr lang="en-US" baseline="-25000" dirty="0" err="1" smtClean="0">
                <a:latin typeface="+mj-lt"/>
              </a:rPr>
              <a:t>i</a:t>
            </a:r>
            <a:r>
              <a:rPr lang="en-US" baseline="-25000" dirty="0" smtClean="0">
                <a:latin typeface="+mj-lt"/>
              </a:rPr>
              <a:t> </a:t>
            </a:r>
            <a:r>
              <a:rPr lang="en-US" dirty="0" smtClean="0">
                <a:latin typeface="+mj-lt"/>
              </a:rPr>
              <a:t>is </a:t>
            </a:r>
            <a:r>
              <a:rPr lang="en-US" dirty="0" smtClean="0">
                <a:latin typeface="+mj-lt"/>
              </a:rPr>
              <a:t>increased beyond a limit, ф</a:t>
            </a:r>
            <a:r>
              <a:rPr lang="en-US" baseline="-25000" dirty="0" smtClean="0">
                <a:latin typeface="+mj-lt"/>
              </a:rPr>
              <a:t> </a:t>
            </a:r>
            <a:r>
              <a:rPr lang="en-US" dirty="0" smtClean="0">
                <a:latin typeface="+mj-lt"/>
              </a:rPr>
              <a:t>will drop below the critical value </a:t>
            </a:r>
            <a:r>
              <a:rPr lang="en-US" dirty="0" err="1" smtClean="0">
                <a:latin typeface="+mj-lt"/>
              </a:rPr>
              <a:t>ф</a:t>
            </a:r>
            <a:r>
              <a:rPr lang="en-US" baseline="-25000" dirty="0" err="1" smtClean="0">
                <a:latin typeface="+mj-lt"/>
              </a:rPr>
              <a:t>c</a:t>
            </a:r>
            <a:r>
              <a:rPr lang="en-US" baseline="-25000" dirty="0" smtClean="0">
                <a:latin typeface="+mj-lt"/>
              </a:rPr>
              <a:t> </a:t>
            </a:r>
            <a:r>
              <a:rPr lang="en-US" dirty="0" smtClean="0">
                <a:latin typeface="+mj-lt"/>
              </a:rPr>
              <a:t>and the ray escapes from the sidewalls of the fibre. </a:t>
            </a:r>
            <a:endParaRPr lang="en-US" dirty="0" smtClean="0">
              <a:latin typeface="+mj-lt"/>
            </a:endParaRPr>
          </a:p>
          <a:p>
            <a:r>
              <a:rPr lang="en-US" dirty="0" smtClean="0">
                <a:latin typeface="+mj-lt"/>
              </a:rPr>
              <a:t>The </a:t>
            </a:r>
            <a:r>
              <a:rPr lang="en-US" dirty="0" smtClean="0">
                <a:latin typeface="+mj-lt"/>
              </a:rPr>
              <a:t>largest value of </a:t>
            </a:r>
            <a:r>
              <a:rPr lang="en-US" dirty="0" err="1" smtClean="0">
                <a:latin typeface="+mj-lt"/>
              </a:rPr>
              <a:t>θ</a:t>
            </a:r>
            <a:r>
              <a:rPr lang="en-US" baseline="-25000" dirty="0" err="1" smtClean="0">
                <a:latin typeface="+mj-lt"/>
              </a:rPr>
              <a:t>i</a:t>
            </a:r>
            <a:r>
              <a:rPr lang="en-US" baseline="-25000" dirty="0" smtClean="0">
                <a:latin typeface="+mj-lt"/>
              </a:rPr>
              <a:t> </a:t>
            </a:r>
            <a:r>
              <a:rPr lang="en-US" dirty="0" smtClean="0">
                <a:latin typeface="+mj-lt"/>
              </a:rPr>
              <a:t>occurs when ф = </a:t>
            </a:r>
            <a:r>
              <a:rPr lang="en-US" dirty="0" err="1" smtClean="0">
                <a:latin typeface="+mj-lt"/>
              </a:rPr>
              <a:t>ф</a:t>
            </a:r>
            <a:r>
              <a:rPr lang="en-US" baseline="-25000" dirty="0" err="1" smtClean="0">
                <a:latin typeface="+mj-lt"/>
              </a:rPr>
              <a:t>c</a:t>
            </a:r>
            <a:r>
              <a:rPr lang="en-US" dirty="0" smtClean="0">
                <a:latin typeface="+mj-lt"/>
              </a:rPr>
              <a:t> .</a:t>
            </a:r>
          </a:p>
          <a:p>
            <a:r>
              <a:rPr lang="en-US" dirty="0" smtClean="0">
                <a:latin typeface="+mj-lt"/>
              </a:rPr>
              <a:t>In </a:t>
            </a:r>
            <a:r>
              <a:rPr lang="en-US" dirty="0" err="1" smtClean="0">
                <a:latin typeface="+mj-lt"/>
              </a:rPr>
              <a:t>Δ</a:t>
            </a:r>
            <a:r>
              <a:rPr lang="en-US" baseline="30000" dirty="0" err="1" smtClean="0">
                <a:latin typeface="+mj-lt"/>
              </a:rPr>
              <a:t>le</a:t>
            </a:r>
            <a:r>
              <a:rPr lang="en-US" dirty="0" smtClean="0">
                <a:latin typeface="+mj-lt"/>
              </a:rPr>
              <a:t> ABC </a:t>
            </a:r>
          </a:p>
          <a:p>
            <a:r>
              <a:rPr lang="en-US" dirty="0" smtClean="0">
                <a:latin typeface="+mj-lt"/>
              </a:rPr>
              <a:t>                                                                                     ----------(2)</a:t>
            </a:r>
          </a:p>
          <a:p>
            <a:r>
              <a:rPr lang="en-US" dirty="0" smtClean="0">
                <a:latin typeface="+mj-lt"/>
              </a:rPr>
              <a:t>Using </a:t>
            </a:r>
            <a:r>
              <a:rPr lang="en-US" dirty="0" err="1" smtClean="0">
                <a:latin typeface="+mj-lt"/>
              </a:rPr>
              <a:t>eq</a:t>
            </a:r>
            <a:r>
              <a:rPr lang="en-US" dirty="0" smtClean="0">
                <a:latin typeface="+mj-lt"/>
              </a:rPr>
              <a:t>(2) in (1), we get</a:t>
            </a:r>
          </a:p>
          <a:p>
            <a:r>
              <a:rPr lang="en-US" dirty="0" smtClean="0">
                <a:latin typeface="+mj-lt"/>
              </a:rPr>
              <a:t> </a:t>
            </a:r>
            <a:r>
              <a:rPr lang="en-US" dirty="0" smtClean="0">
                <a:latin typeface="+mj-lt"/>
              </a:rPr>
              <a:t>                                                             -----------------(3)</a:t>
            </a:r>
            <a:endParaRPr lang="en-US" dirty="0" smtClean="0">
              <a:latin typeface="+mj-lt"/>
            </a:endParaRPr>
          </a:p>
          <a:p>
            <a:r>
              <a:rPr lang="en-US" dirty="0" smtClean="0">
                <a:latin typeface="+mj-lt"/>
              </a:rPr>
              <a:t> </a:t>
            </a:r>
            <a:endParaRPr lang="en-US" dirty="0" smtClean="0">
              <a:latin typeface="+mj-lt"/>
            </a:endParaRPr>
          </a:p>
          <a:p>
            <a:endParaRPr lang="en-US" dirty="0"/>
          </a:p>
        </p:txBody>
      </p:sp>
      <p:pic>
        <p:nvPicPr>
          <p:cNvPr id="4" name="Picture 10"/>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971800" y="3124201"/>
            <a:ext cx="3748088" cy="393242"/>
          </a:xfrm>
          <a:prstGeom prst="rect">
            <a:avLst/>
          </a:prstGeom>
          <a:noFill/>
        </p:spPr>
      </p:pic>
      <p:pic>
        <p:nvPicPr>
          <p:cNvPr id="5" name="Picture 9"/>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76600" y="4114800"/>
            <a:ext cx="1755228" cy="609600"/>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
          </a:xfrm>
        </p:spPr>
        <p:txBody>
          <a:bodyPr/>
          <a:lstStyle/>
          <a:p>
            <a:endParaRPr lang="en-US" dirty="0"/>
          </a:p>
        </p:txBody>
      </p:sp>
      <p:pic>
        <p:nvPicPr>
          <p:cNvPr id="38920" name="Picture 8"/>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105150" y="1600200"/>
            <a:ext cx="857250" cy="381000"/>
          </a:xfrm>
          <a:prstGeom prst="rect">
            <a:avLst/>
          </a:prstGeom>
          <a:noFill/>
        </p:spPr>
      </p:pic>
      <p:pic>
        <p:nvPicPr>
          <p:cNvPr id="38919"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459092" y="2362200"/>
            <a:ext cx="2636783" cy="685800"/>
          </a:xfrm>
          <a:prstGeom prst="rect">
            <a:avLst/>
          </a:prstGeom>
          <a:noFill/>
        </p:spPr>
      </p:pic>
      <p:pic>
        <p:nvPicPr>
          <p:cNvPr id="38918"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857500" y="3200400"/>
            <a:ext cx="1371600" cy="685800"/>
          </a:xfrm>
          <a:prstGeom prst="rect">
            <a:avLst/>
          </a:prstGeom>
          <a:noFill/>
        </p:spPr>
      </p:pic>
      <p:pic>
        <p:nvPicPr>
          <p:cNvPr id="38917"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218267" y="4038600"/>
            <a:ext cx="2468033" cy="838200"/>
          </a:xfrm>
          <a:prstGeom prst="rect">
            <a:avLst/>
          </a:prstGeom>
          <a:noFill/>
        </p:spPr>
      </p:pic>
      <p:pic>
        <p:nvPicPr>
          <p:cNvPr id="38916" name="Picture 4"/>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987550" y="5105400"/>
            <a:ext cx="2898775" cy="838200"/>
          </a:xfrm>
          <a:prstGeom prst="rect">
            <a:avLst/>
          </a:prstGeom>
          <a:noFill/>
        </p:spPr>
      </p:pic>
      <p:sp>
        <p:nvSpPr>
          <p:cNvPr id="38924"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8925" name="Rectangle 13"/>
          <p:cNvSpPr>
            <a:spLocks noChangeArrowheads="1"/>
          </p:cNvSpPr>
          <p:nvPr/>
        </p:nvSpPr>
        <p:spPr bwMode="auto">
          <a:xfrm>
            <a:off x="0" y="1057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26" name="Rectangle 14"/>
          <p:cNvSpPr>
            <a:spLocks noChangeArrowheads="1"/>
          </p:cNvSpPr>
          <p:nvPr/>
        </p:nvSpPr>
        <p:spPr bwMode="auto">
          <a:xfrm>
            <a:off x="0" y="1362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27" name="Rectangle 15"/>
          <p:cNvSpPr>
            <a:spLocks noChangeArrowheads="1"/>
          </p:cNvSpPr>
          <p:nvPr/>
        </p:nvSpPr>
        <p:spPr bwMode="auto">
          <a:xfrm>
            <a:off x="0" y="1914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28" name="Rectangle 16"/>
          <p:cNvSpPr>
            <a:spLocks noChangeArrowheads="1"/>
          </p:cNvSpPr>
          <p:nvPr/>
        </p:nvSpPr>
        <p:spPr bwMode="auto">
          <a:xfrm>
            <a:off x="0" y="2219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29" name="Rectangle 17"/>
          <p:cNvSpPr>
            <a:spLocks noChangeArrowheads="1"/>
          </p:cNvSpPr>
          <p:nvPr/>
        </p:nvSpPr>
        <p:spPr bwMode="auto">
          <a:xfrm>
            <a:off x="0" y="2771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30" name="Rectangle 18"/>
          <p:cNvSpPr>
            <a:spLocks noChangeArrowheads="1"/>
          </p:cNvSpPr>
          <p:nvPr/>
        </p:nvSpPr>
        <p:spPr bwMode="auto">
          <a:xfrm>
            <a:off x="0" y="3324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31" name="Rectangle 19"/>
          <p:cNvSpPr>
            <a:spLocks noChangeArrowheads="1"/>
          </p:cNvSpPr>
          <p:nvPr/>
        </p:nvSpPr>
        <p:spPr bwMode="auto">
          <a:xfrm>
            <a:off x="0" y="4010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32" name="Rectangle 20"/>
          <p:cNvSpPr>
            <a:spLocks noChangeArrowheads="1"/>
          </p:cNvSpPr>
          <p:nvPr/>
        </p:nvSpPr>
        <p:spPr bwMode="auto">
          <a:xfrm>
            <a:off x="0" y="469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33" name="Rectangle 21"/>
          <p:cNvSpPr>
            <a:spLocks noChangeArrowheads="1"/>
          </p:cNvSpPr>
          <p:nvPr/>
        </p:nvSpPr>
        <p:spPr bwMode="auto">
          <a:xfrm>
            <a:off x="0" y="5038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34" name="Rectangle 22"/>
          <p:cNvSpPr>
            <a:spLocks noChangeArrowheads="1"/>
          </p:cNvSpPr>
          <p:nvPr/>
        </p:nvSpPr>
        <p:spPr bwMode="auto">
          <a:xfrm>
            <a:off x="0" y="5410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35" name="Rectangle 23"/>
          <p:cNvSpPr>
            <a:spLocks noChangeArrowheads="1"/>
          </p:cNvSpPr>
          <p:nvPr/>
        </p:nvSpPr>
        <p:spPr bwMode="auto">
          <a:xfrm>
            <a:off x="0" y="5857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
          </a:xfrm>
        </p:spPr>
        <p:txBody>
          <a:bodyPr/>
          <a:lstStyle/>
          <a:p>
            <a:endParaRPr lang="en-US" dirty="0"/>
          </a:p>
        </p:txBody>
      </p:sp>
      <p:pic>
        <p:nvPicPr>
          <p:cNvPr id="5" name="Picture 4" descr="9.JPG"/>
          <p:cNvPicPr>
            <a:picLocks noChangeAspect="1"/>
          </p:cNvPicPr>
          <p:nvPr/>
        </p:nvPicPr>
        <p:blipFill>
          <a:blip r:embed="rId2" cstate="print"/>
          <a:stretch>
            <a:fillRect/>
          </a:stretch>
        </p:blipFill>
        <p:spPr>
          <a:xfrm>
            <a:off x="1276350" y="3581400"/>
            <a:ext cx="6648450" cy="2371725"/>
          </a:xfrm>
          <a:prstGeom prst="rect">
            <a:avLst/>
          </a:prstGeom>
          <a:ln>
            <a:solidFill>
              <a:schemeClr val="tx1"/>
            </a:solidFill>
          </a:ln>
        </p:spPr>
      </p:pic>
      <p:pic>
        <p:nvPicPr>
          <p:cNvPr id="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628900" y="1524000"/>
            <a:ext cx="1371600" cy="457200"/>
          </a:xfrm>
          <a:prstGeom prst="rect">
            <a:avLst/>
          </a:prstGeom>
          <a:noFill/>
        </p:spPr>
      </p:pic>
      <p:pic>
        <p:nvPicPr>
          <p:cNvPr id="1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135798" y="2133600"/>
            <a:ext cx="2426677" cy="457200"/>
          </a:xfrm>
          <a:prstGeom prst="rect">
            <a:avLst/>
          </a:prstGeom>
          <a:noFill/>
        </p:spPr>
      </p:pic>
      <p:pic>
        <p:nvPicPr>
          <p:cNvPr id="11" name="Picture 1"/>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443264" y="2667000"/>
            <a:ext cx="2814536" cy="533400"/>
          </a:xfrm>
          <a:prstGeom prst="rect">
            <a:avLst/>
          </a:prstGeo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normAutofit fontScale="92500" lnSpcReduction="10000"/>
          </a:bodyPr>
          <a:lstStyle/>
          <a:p>
            <a:pPr algn="just"/>
            <a:r>
              <a:rPr lang="en-US" dirty="0" smtClean="0">
                <a:solidFill>
                  <a:srgbClr val="002060"/>
                </a:solidFill>
                <a:latin typeface="+mj-lt"/>
              </a:rPr>
              <a:t>The angle θ</a:t>
            </a:r>
            <a:r>
              <a:rPr lang="en-US" baseline="-25000" dirty="0" smtClean="0">
                <a:solidFill>
                  <a:srgbClr val="002060"/>
                </a:solidFill>
                <a:latin typeface="+mj-lt"/>
              </a:rPr>
              <a:t>0</a:t>
            </a:r>
            <a:r>
              <a:rPr lang="en-US" dirty="0" smtClean="0">
                <a:solidFill>
                  <a:srgbClr val="002060"/>
                </a:solidFill>
                <a:latin typeface="+mj-lt"/>
              </a:rPr>
              <a:t> is called the </a:t>
            </a:r>
            <a:r>
              <a:rPr lang="en-US" b="1" dirty="0" smtClean="0">
                <a:solidFill>
                  <a:srgbClr val="002060"/>
                </a:solidFill>
                <a:latin typeface="+mj-lt"/>
              </a:rPr>
              <a:t>acceptance angle</a:t>
            </a:r>
            <a:r>
              <a:rPr lang="en-US" dirty="0" smtClean="0">
                <a:solidFill>
                  <a:srgbClr val="002060"/>
                </a:solidFill>
                <a:latin typeface="+mj-lt"/>
              </a:rPr>
              <a:t> of the fibre. </a:t>
            </a:r>
            <a:endParaRPr lang="en-US" dirty="0" smtClean="0">
              <a:solidFill>
                <a:srgbClr val="002060"/>
              </a:solidFill>
              <a:latin typeface="+mj-lt"/>
            </a:endParaRPr>
          </a:p>
          <a:p>
            <a:pPr algn="just"/>
            <a:r>
              <a:rPr lang="en-US" i="1" dirty="0" smtClean="0">
                <a:solidFill>
                  <a:srgbClr val="C00000"/>
                </a:solidFill>
                <a:latin typeface="+mj-lt"/>
              </a:rPr>
              <a:t>Acceptance </a:t>
            </a:r>
            <a:r>
              <a:rPr lang="en-US" i="1" dirty="0" smtClean="0">
                <a:solidFill>
                  <a:srgbClr val="C00000"/>
                </a:solidFill>
                <a:latin typeface="+mj-lt"/>
              </a:rPr>
              <a:t>angle is </a:t>
            </a:r>
            <a:r>
              <a:rPr lang="en-US" i="1" dirty="0" smtClean="0">
                <a:solidFill>
                  <a:srgbClr val="C00000"/>
                </a:solidFill>
                <a:latin typeface="+mj-lt"/>
              </a:rPr>
              <a:t>the maximum </a:t>
            </a:r>
            <a:r>
              <a:rPr lang="en-US" i="1" dirty="0" smtClean="0">
                <a:solidFill>
                  <a:srgbClr val="C00000"/>
                </a:solidFill>
                <a:latin typeface="+mj-lt"/>
              </a:rPr>
              <a:t>angle that a light ray can have relative to the axis of the fibre and propagate down the fibre</a:t>
            </a:r>
            <a:r>
              <a:rPr lang="en-US" dirty="0" smtClean="0">
                <a:solidFill>
                  <a:srgbClr val="C00000"/>
                </a:solidFill>
                <a:latin typeface="+mj-lt"/>
              </a:rPr>
              <a:t>. </a:t>
            </a:r>
            <a:endParaRPr lang="en-US" dirty="0" smtClean="0">
              <a:solidFill>
                <a:srgbClr val="C00000"/>
              </a:solidFill>
              <a:latin typeface="+mj-lt"/>
            </a:endParaRPr>
          </a:p>
          <a:p>
            <a:pPr algn="just"/>
            <a:r>
              <a:rPr lang="en-US" dirty="0" smtClean="0">
                <a:solidFill>
                  <a:srgbClr val="002060"/>
                </a:solidFill>
                <a:latin typeface="+mj-lt"/>
              </a:rPr>
              <a:t>When </a:t>
            </a:r>
            <a:r>
              <a:rPr lang="en-US" dirty="0" smtClean="0">
                <a:solidFill>
                  <a:srgbClr val="002060"/>
                </a:solidFill>
                <a:latin typeface="+mj-lt"/>
              </a:rPr>
              <a:t>angles less that θ</a:t>
            </a:r>
            <a:r>
              <a:rPr lang="en-US" baseline="-25000" dirty="0" smtClean="0">
                <a:solidFill>
                  <a:srgbClr val="002060"/>
                </a:solidFill>
                <a:latin typeface="+mj-lt"/>
              </a:rPr>
              <a:t>0 </a:t>
            </a:r>
            <a:r>
              <a:rPr lang="en-US" dirty="0" smtClean="0">
                <a:solidFill>
                  <a:srgbClr val="002060"/>
                </a:solidFill>
                <a:latin typeface="+mj-lt"/>
              </a:rPr>
              <a:t>will undergo repeated total internal reflections and reach the other end of the fibre. </a:t>
            </a:r>
            <a:endParaRPr lang="en-US" dirty="0" smtClean="0">
              <a:solidFill>
                <a:srgbClr val="002060"/>
              </a:solidFill>
              <a:latin typeface="+mj-lt"/>
            </a:endParaRPr>
          </a:p>
          <a:p>
            <a:pPr algn="just"/>
            <a:r>
              <a:rPr lang="en-US" dirty="0" smtClean="0">
                <a:solidFill>
                  <a:srgbClr val="C00000"/>
                </a:solidFill>
                <a:latin typeface="+mj-lt"/>
              </a:rPr>
              <a:t>Hence</a:t>
            </a:r>
            <a:r>
              <a:rPr lang="en-US" dirty="0" smtClean="0">
                <a:solidFill>
                  <a:srgbClr val="C00000"/>
                </a:solidFill>
                <a:latin typeface="+mj-lt"/>
              </a:rPr>
              <a:t>, larger acceptance angles make it easier to launch light into fibre</a:t>
            </a:r>
            <a:r>
              <a:rPr lang="en-US" dirty="0" smtClean="0">
                <a:solidFill>
                  <a:srgbClr val="C00000"/>
                </a:solidFill>
                <a:latin typeface="+mj-lt"/>
              </a:rPr>
              <a:t>.</a:t>
            </a:r>
          </a:p>
          <a:p>
            <a:pPr algn="just"/>
            <a:r>
              <a:rPr lang="en-US" dirty="0" smtClean="0">
                <a:solidFill>
                  <a:srgbClr val="002060"/>
                </a:solidFill>
                <a:latin typeface="+mj-lt"/>
              </a:rPr>
              <a:t>In three dimensions, the light rays contained within the cone having a full angle 2θ</a:t>
            </a:r>
            <a:r>
              <a:rPr lang="en-US" baseline="-25000" dirty="0" smtClean="0">
                <a:solidFill>
                  <a:srgbClr val="002060"/>
                </a:solidFill>
                <a:latin typeface="+mj-lt"/>
              </a:rPr>
              <a:t>0 </a:t>
            </a:r>
            <a:r>
              <a:rPr lang="en-US" dirty="0" smtClean="0">
                <a:solidFill>
                  <a:srgbClr val="002060"/>
                </a:solidFill>
                <a:latin typeface="+mj-lt"/>
              </a:rPr>
              <a:t> are accepted and transmitted along the fibre </a:t>
            </a:r>
            <a:endParaRPr lang="en-US" dirty="0" smtClean="0">
              <a:solidFill>
                <a:srgbClr val="002060"/>
              </a:solidFill>
              <a:latin typeface="+mj-lt"/>
            </a:endParaRPr>
          </a:p>
          <a:p>
            <a:pPr algn="just"/>
            <a:r>
              <a:rPr lang="en-US" dirty="0" smtClean="0">
                <a:solidFill>
                  <a:srgbClr val="C00000"/>
                </a:solidFill>
                <a:latin typeface="+mj-lt"/>
              </a:rPr>
              <a:t>Therefore</a:t>
            </a:r>
            <a:r>
              <a:rPr lang="en-US" dirty="0" smtClean="0">
                <a:solidFill>
                  <a:srgbClr val="C00000"/>
                </a:solidFill>
                <a:latin typeface="+mj-lt"/>
              </a:rPr>
              <a:t>, the cone is called the </a:t>
            </a:r>
            <a:r>
              <a:rPr lang="en-US" b="1" dirty="0" smtClean="0">
                <a:solidFill>
                  <a:srgbClr val="C00000"/>
                </a:solidFill>
                <a:latin typeface="+mj-lt"/>
              </a:rPr>
              <a:t>acceptance cone</a:t>
            </a:r>
            <a:r>
              <a:rPr lang="en-US" dirty="0" smtClean="0">
                <a:solidFill>
                  <a:srgbClr val="C00000"/>
                </a:solidFill>
                <a:latin typeface="+mj-lt"/>
              </a:rPr>
              <a:t>. Light incident at an angle beyond θ</a:t>
            </a:r>
            <a:r>
              <a:rPr lang="en-US" baseline="-25000" dirty="0" smtClean="0">
                <a:solidFill>
                  <a:srgbClr val="C00000"/>
                </a:solidFill>
                <a:latin typeface="+mj-lt"/>
              </a:rPr>
              <a:t>0 </a:t>
            </a:r>
            <a:r>
              <a:rPr lang="en-US" dirty="0" smtClean="0">
                <a:solidFill>
                  <a:srgbClr val="C00000"/>
                </a:solidFill>
                <a:latin typeface="+mj-lt"/>
              </a:rPr>
              <a:t>refracts through the cladding and corresponding optical energy is lost.</a:t>
            </a:r>
          </a:p>
          <a:p>
            <a:pPr algn="just"/>
            <a:endParaRPr lang="en-US" dirty="0" smtClean="0">
              <a:latin typeface="+mj-lt"/>
            </a:endParaRPr>
          </a:p>
          <a:p>
            <a:pPr algn="just"/>
            <a:endParaRPr lang="en-US" dirty="0">
              <a:latin typeface="+mj-lt"/>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b="1" dirty="0" smtClean="0">
                <a:solidFill>
                  <a:srgbClr val="C00000"/>
                </a:solidFill>
                <a:effectLst>
                  <a:outerShdw blurRad="38100" dist="38100" dir="2700000" algn="tl">
                    <a:srgbClr val="000000">
                      <a:alpha val="43137"/>
                    </a:srgbClr>
                  </a:outerShdw>
                </a:effectLst>
              </a:rPr>
              <a:t>Fractional Refractive Index Change:</a:t>
            </a:r>
            <a:endParaRPr lang="en-US" sz="40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724400"/>
          </a:xfrm>
        </p:spPr>
        <p:txBody>
          <a:bodyPr/>
          <a:lstStyle/>
          <a:p>
            <a:pPr algn="just"/>
            <a:r>
              <a:rPr lang="en-US" dirty="0" smtClean="0">
                <a:solidFill>
                  <a:srgbClr val="002060"/>
                </a:solidFill>
                <a:latin typeface="+mj-lt"/>
              </a:rPr>
              <a:t>The fractional difference Δ between the refractive indices of the core and the cladding is known as the </a:t>
            </a:r>
            <a:r>
              <a:rPr lang="en-US" i="1" dirty="0" smtClean="0">
                <a:solidFill>
                  <a:srgbClr val="002060"/>
                </a:solidFill>
                <a:latin typeface="+mj-lt"/>
              </a:rPr>
              <a:t>fractional refractive index change</a:t>
            </a:r>
            <a:r>
              <a:rPr lang="en-US" dirty="0" smtClean="0">
                <a:solidFill>
                  <a:srgbClr val="002060"/>
                </a:solidFill>
                <a:latin typeface="+mj-lt"/>
              </a:rPr>
              <a:t>.</a:t>
            </a:r>
          </a:p>
          <a:p>
            <a:pPr algn="just"/>
            <a:r>
              <a:rPr lang="en-US" dirty="0" smtClean="0">
                <a:solidFill>
                  <a:srgbClr val="7030A0"/>
                </a:solidFill>
                <a:latin typeface="+mj-lt"/>
              </a:rPr>
              <a:t>It </a:t>
            </a:r>
            <a:r>
              <a:rPr lang="en-US" dirty="0" smtClean="0">
                <a:solidFill>
                  <a:srgbClr val="7030A0"/>
                </a:solidFill>
                <a:latin typeface="+mj-lt"/>
              </a:rPr>
              <a:t>is given by  </a:t>
            </a:r>
          </a:p>
          <a:p>
            <a:pPr algn="just"/>
            <a:r>
              <a:rPr lang="en-US" dirty="0" smtClean="0">
                <a:solidFill>
                  <a:srgbClr val="C00000"/>
                </a:solidFill>
                <a:latin typeface="+mj-lt"/>
              </a:rPr>
              <a:t>The </a:t>
            </a:r>
            <a:r>
              <a:rPr lang="en-US" dirty="0" smtClean="0">
                <a:solidFill>
                  <a:srgbClr val="C00000"/>
                </a:solidFill>
                <a:latin typeface="+mj-lt"/>
              </a:rPr>
              <a:t>value of Δ is always positive because n</a:t>
            </a:r>
            <a:r>
              <a:rPr lang="en-US" baseline="-25000" dirty="0" smtClean="0">
                <a:solidFill>
                  <a:srgbClr val="C00000"/>
                </a:solidFill>
                <a:latin typeface="+mj-lt"/>
              </a:rPr>
              <a:t>1 </a:t>
            </a:r>
            <a:r>
              <a:rPr lang="en-US" dirty="0" smtClean="0">
                <a:solidFill>
                  <a:srgbClr val="C00000"/>
                </a:solidFill>
                <a:latin typeface="+mj-lt"/>
              </a:rPr>
              <a:t> must be greater than n</a:t>
            </a:r>
            <a:r>
              <a:rPr lang="en-US" baseline="-25000" dirty="0" smtClean="0">
                <a:solidFill>
                  <a:srgbClr val="C00000"/>
                </a:solidFill>
                <a:latin typeface="+mj-lt"/>
              </a:rPr>
              <a:t>2 </a:t>
            </a:r>
            <a:r>
              <a:rPr lang="en-US" dirty="0" smtClean="0">
                <a:solidFill>
                  <a:srgbClr val="C00000"/>
                </a:solidFill>
                <a:latin typeface="+mj-lt"/>
              </a:rPr>
              <a:t> for the total internal reflection condition</a:t>
            </a:r>
            <a:r>
              <a:rPr lang="en-US" dirty="0" smtClean="0">
                <a:solidFill>
                  <a:srgbClr val="C00000"/>
                </a:solidFill>
                <a:latin typeface="+mj-lt"/>
              </a:rPr>
              <a:t>.</a:t>
            </a:r>
          </a:p>
          <a:p>
            <a:pPr algn="just"/>
            <a:r>
              <a:rPr lang="en-US" dirty="0" smtClean="0">
                <a:latin typeface="+mj-lt"/>
              </a:rPr>
              <a:t> </a:t>
            </a:r>
            <a:r>
              <a:rPr lang="en-US" dirty="0" smtClean="0">
                <a:solidFill>
                  <a:schemeClr val="tx2"/>
                </a:solidFill>
                <a:latin typeface="+mj-lt"/>
              </a:rPr>
              <a:t>In order to guide light rays effectively through a fibre, Δ&lt;&lt;1 and Δ is of the order of 0.01</a:t>
            </a:r>
          </a:p>
          <a:p>
            <a:pPr algn="just"/>
            <a:endParaRPr lang="en-US" dirty="0">
              <a:latin typeface="+mj-lt"/>
            </a:endParaRPr>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810001" y="2750695"/>
            <a:ext cx="1466850" cy="697355"/>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Numerical aperture</a:t>
            </a:r>
            <a:endParaRPr lang="en-US" dirty="0"/>
          </a:p>
        </p:txBody>
      </p:sp>
      <p:sp>
        <p:nvSpPr>
          <p:cNvPr id="3" name="Content Placeholder 2"/>
          <p:cNvSpPr>
            <a:spLocks noGrp="1"/>
          </p:cNvSpPr>
          <p:nvPr>
            <p:ph idx="1"/>
          </p:nvPr>
        </p:nvSpPr>
        <p:spPr>
          <a:xfrm>
            <a:off x="457200" y="1600200"/>
            <a:ext cx="8229600" cy="609600"/>
          </a:xfrm>
        </p:spPr>
        <p:txBody>
          <a:bodyPr>
            <a:noAutofit/>
          </a:bodyPr>
          <a:lstStyle/>
          <a:p>
            <a:r>
              <a:rPr lang="en-US" sz="2400" i="1" dirty="0" smtClean="0">
                <a:solidFill>
                  <a:srgbClr val="C00000"/>
                </a:solidFill>
                <a:latin typeface="+mj-lt"/>
              </a:rPr>
              <a:t>The numerical aperture NA is defined as the sine of the acceptance angle. </a:t>
            </a:r>
            <a:endParaRPr lang="en-US" sz="2400" i="1" dirty="0">
              <a:solidFill>
                <a:srgbClr val="C00000"/>
              </a:solidFill>
              <a:latin typeface="+mj-lt"/>
            </a:endParaRPr>
          </a:p>
        </p:txBody>
      </p:sp>
      <p:pic>
        <p:nvPicPr>
          <p:cNvPr id="27657" name="Picture 9"/>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90800" y="2628900"/>
            <a:ext cx="1162050" cy="304800"/>
          </a:xfrm>
          <a:prstGeom prst="rect">
            <a:avLst/>
          </a:prstGeom>
          <a:noFill/>
        </p:spPr>
      </p:pic>
      <p:pic>
        <p:nvPicPr>
          <p:cNvPr id="27656" name="Picture 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90800" y="3133725"/>
            <a:ext cx="2019300" cy="371475"/>
          </a:xfrm>
          <a:prstGeom prst="rect">
            <a:avLst/>
          </a:prstGeom>
          <a:noFill/>
        </p:spPr>
      </p:pic>
      <p:pic>
        <p:nvPicPr>
          <p:cNvPr id="27655"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590800" y="3810000"/>
            <a:ext cx="1971675" cy="371475"/>
          </a:xfrm>
          <a:prstGeom prst="rect">
            <a:avLst/>
          </a:prstGeom>
          <a:noFill/>
        </p:spPr>
      </p:pic>
      <p:pic>
        <p:nvPicPr>
          <p:cNvPr id="27654" name="Picture 6"/>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590800" y="4495800"/>
            <a:ext cx="3105150" cy="314325"/>
          </a:xfrm>
          <a:prstGeom prst="rect">
            <a:avLst/>
          </a:prstGeom>
          <a:noFill/>
        </p:spPr>
      </p:pic>
      <p:pic>
        <p:nvPicPr>
          <p:cNvPr id="27653" name="Picture 5"/>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590800" y="5105400"/>
            <a:ext cx="3609975" cy="581025"/>
          </a:xfrm>
          <a:prstGeom prst="rect">
            <a:avLst/>
          </a:prstGeom>
          <a:noFill/>
        </p:spPr>
      </p:pic>
      <p:sp>
        <p:nvSpPr>
          <p:cNvPr id="27658"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9" name="Rectangle 11"/>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0" name="Rectangle 12"/>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1" name="Rectangle 13"/>
          <p:cNvSpPr>
            <a:spLocks noChangeArrowheads="1"/>
          </p:cNvSpPr>
          <p:nvPr/>
        </p:nvSpPr>
        <p:spPr bwMode="auto">
          <a:xfrm>
            <a:off x="0" y="1504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2" name="Rectangle 14"/>
          <p:cNvSpPr>
            <a:spLocks noChangeArrowheads="1"/>
          </p:cNvSpPr>
          <p:nvPr/>
        </p:nvSpPr>
        <p:spPr bwMode="auto">
          <a:xfrm>
            <a:off x="0" y="1819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3" name="Rectangle 15"/>
          <p:cNvSpPr>
            <a:spLocks noChangeArrowheads="1"/>
          </p:cNvSpPr>
          <p:nvPr/>
        </p:nvSpPr>
        <p:spPr bwMode="auto">
          <a:xfrm>
            <a:off x="0" y="2400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4" name="Rectangle 16"/>
          <p:cNvSpPr>
            <a:spLocks noChangeArrowheads="1"/>
          </p:cNvSpPr>
          <p:nvPr/>
        </p:nvSpPr>
        <p:spPr bwMode="auto">
          <a:xfrm>
            <a:off x="0" y="2933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5" name="Rectangle 17"/>
          <p:cNvSpPr>
            <a:spLocks noChangeArrowheads="1"/>
          </p:cNvSpPr>
          <p:nvPr/>
        </p:nvSpPr>
        <p:spPr bwMode="auto">
          <a:xfrm>
            <a:off x="0" y="3248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6" name="Rectangle 18"/>
          <p:cNvSpPr>
            <a:spLocks noChangeArrowheads="1"/>
          </p:cNvSpPr>
          <p:nvPr/>
        </p:nvSpPr>
        <p:spPr bwMode="auto">
          <a:xfrm>
            <a:off x="0" y="3619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7" name="Rectangle 19"/>
          <p:cNvSpPr>
            <a:spLocks noChangeArrowheads="1"/>
          </p:cNvSpPr>
          <p:nvPr/>
        </p:nvSpPr>
        <p:spPr bwMode="auto">
          <a:xfrm>
            <a:off x="0" y="3962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3200400"/>
            <a:ext cx="7620000" cy="1143000"/>
          </a:xfrm>
        </p:spPr>
        <p:txBody>
          <a:bodyPr>
            <a:noAutofit/>
          </a:bodyPr>
          <a:lstStyle/>
          <a:p>
            <a:pPr algn="just"/>
            <a:r>
              <a:rPr lang="en-US" sz="2400" dirty="0" smtClean="0">
                <a:solidFill>
                  <a:srgbClr val="C00000"/>
                </a:solidFill>
                <a:latin typeface="+mj-lt"/>
              </a:rPr>
              <a:t>Numerical aperture determines the light gathering ability of the fibre. It is a measure amount of light that can be accepted by a fibre</a:t>
            </a:r>
            <a:endParaRPr lang="en-US" sz="2400" dirty="0">
              <a:solidFill>
                <a:srgbClr val="C00000"/>
              </a:solidFill>
              <a:latin typeface="+mj-lt"/>
            </a:endParaRPr>
          </a:p>
        </p:txBody>
      </p:sp>
      <p:pic>
        <p:nvPicPr>
          <p:cNvPr id="5" name="Picture 4" descr="10.JPG"/>
          <p:cNvPicPr>
            <a:picLocks noChangeAspect="1"/>
          </p:cNvPicPr>
          <p:nvPr/>
        </p:nvPicPr>
        <p:blipFill>
          <a:blip r:embed="rId2" cstate="print"/>
          <a:stretch>
            <a:fillRect/>
          </a:stretch>
        </p:blipFill>
        <p:spPr>
          <a:xfrm>
            <a:off x="838200" y="4724400"/>
            <a:ext cx="7477125" cy="1600200"/>
          </a:xfrm>
          <a:prstGeom prst="rect">
            <a:avLst/>
          </a:prstGeom>
          <a:ln>
            <a:solidFill>
              <a:schemeClr val="tx1"/>
            </a:solidFill>
          </a:ln>
        </p:spPr>
      </p:pic>
      <p:pic>
        <p:nvPicPr>
          <p:cNvPr id="6"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124200" y="990600"/>
            <a:ext cx="1266825" cy="533400"/>
          </a:xfrm>
          <a:prstGeom prst="rect">
            <a:avLst/>
          </a:prstGeom>
          <a:noFill/>
        </p:spPr>
      </p:pic>
      <p:pic>
        <p:nvPicPr>
          <p:cNvPr id="7"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124200" y="1676400"/>
            <a:ext cx="2038350" cy="314325"/>
          </a:xfrm>
          <a:prstGeom prst="rect">
            <a:avLst/>
          </a:prstGeom>
          <a:noFill/>
        </p:spPr>
      </p:pic>
      <p:pic>
        <p:nvPicPr>
          <p:cNvPr id="8" name="Picture 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124200" y="2219325"/>
            <a:ext cx="1381125" cy="371475"/>
          </a:xfrm>
          <a:prstGeom prst="rect">
            <a:avLst/>
          </a:prstGeom>
          <a:noFill/>
        </p:spPr>
      </p:pic>
      <p:pic>
        <p:nvPicPr>
          <p:cNvPr id="9" name="Picture 1"/>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124200" y="2781300"/>
            <a:ext cx="1257300" cy="342900"/>
          </a:xfrm>
          <a:prstGeom prst="rect">
            <a:avLst/>
          </a:prstGeom>
          <a:noFill/>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b="1" dirty="0" smtClean="0">
                <a:solidFill>
                  <a:srgbClr val="FF0000"/>
                </a:solidFill>
                <a:effectLst>
                  <a:outerShdw blurRad="38100" dist="38100" dir="2700000" algn="tl">
                    <a:srgbClr val="000000">
                      <a:alpha val="43137"/>
                    </a:srgbClr>
                  </a:outerShdw>
                </a:effectLst>
              </a:rPr>
              <a:t>Modes of Propagation:</a:t>
            </a:r>
            <a:endParaRPr lang="en-US" sz="4000"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24000"/>
            <a:ext cx="8229600" cy="4800600"/>
          </a:xfrm>
        </p:spPr>
        <p:txBody>
          <a:bodyPr>
            <a:normAutofit/>
          </a:bodyPr>
          <a:lstStyle/>
          <a:p>
            <a:pPr algn="just"/>
            <a:r>
              <a:rPr lang="en-US" dirty="0" smtClean="0">
                <a:solidFill>
                  <a:srgbClr val="002060"/>
                </a:solidFill>
                <a:latin typeface="+mj-lt"/>
              </a:rPr>
              <a:t>The </a:t>
            </a:r>
            <a:r>
              <a:rPr lang="en-US" dirty="0" smtClean="0">
                <a:solidFill>
                  <a:srgbClr val="002060"/>
                </a:solidFill>
                <a:latin typeface="+mj-lt"/>
              </a:rPr>
              <a:t>light propagates as an electromagnetic wave through an optical </a:t>
            </a:r>
            <a:r>
              <a:rPr lang="en-US" dirty="0" smtClean="0">
                <a:solidFill>
                  <a:srgbClr val="002060"/>
                </a:solidFill>
                <a:latin typeface="+mj-lt"/>
              </a:rPr>
              <a:t>fibre</a:t>
            </a:r>
          </a:p>
          <a:p>
            <a:pPr algn="just"/>
            <a:r>
              <a:rPr lang="en-US" dirty="0" smtClean="0">
                <a:solidFill>
                  <a:srgbClr val="C00000"/>
                </a:solidFill>
                <a:latin typeface="+mj-lt"/>
              </a:rPr>
              <a:t>Maxwell’s </a:t>
            </a:r>
            <a:r>
              <a:rPr lang="en-US" dirty="0" smtClean="0">
                <a:solidFill>
                  <a:srgbClr val="C00000"/>
                </a:solidFill>
                <a:latin typeface="+mj-lt"/>
              </a:rPr>
              <a:t>equations</a:t>
            </a:r>
            <a:r>
              <a:rPr lang="en-US" dirty="0" smtClean="0">
                <a:solidFill>
                  <a:srgbClr val="C00000"/>
                </a:solidFill>
                <a:latin typeface="+mj-lt"/>
              </a:rPr>
              <a:t>.</a:t>
            </a:r>
          </a:p>
          <a:p>
            <a:pPr algn="just"/>
            <a:r>
              <a:rPr lang="en-US" dirty="0" smtClean="0">
                <a:solidFill>
                  <a:srgbClr val="002060"/>
                </a:solidFill>
                <a:latin typeface="+mj-lt"/>
              </a:rPr>
              <a:t>Requires </a:t>
            </a:r>
            <a:r>
              <a:rPr lang="en-US" dirty="0" smtClean="0">
                <a:solidFill>
                  <a:srgbClr val="002060"/>
                </a:solidFill>
                <a:latin typeface="+mj-lt"/>
              </a:rPr>
              <a:t>a complete understanding of </a:t>
            </a:r>
            <a:r>
              <a:rPr lang="en-US" dirty="0" smtClean="0">
                <a:solidFill>
                  <a:srgbClr val="002060"/>
                </a:solidFill>
                <a:latin typeface="+mj-lt"/>
              </a:rPr>
              <a:t>solution</a:t>
            </a:r>
          </a:p>
          <a:p>
            <a:pPr algn="just"/>
            <a:r>
              <a:rPr lang="en-US" dirty="0" smtClean="0">
                <a:solidFill>
                  <a:srgbClr val="C00000"/>
                </a:solidFill>
                <a:latin typeface="+mj-lt"/>
              </a:rPr>
              <a:t>When a plane electromagnetic wave propagates in free space, it travels as a transverse electromagnetic waves</a:t>
            </a:r>
            <a:r>
              <a:rPr lang="en-US" dirty="0" smtClean="0">
                <a:solidFill>
                  <a:srgbClr val="C00000"/>
                </a:solidFill>
                <a:latin typeface="+mj-lt"/>
              </a:rPr>
              <a:t>.</a:t>
            </a:r>
          </a:p>
          <a:p>
            <a:pPr algn="just"/>
            <a:r>
              <a:rPr lang="en-US" dirty="0" smtClean="0">
                <a:latin typeface="+mj-lt"/>
              </a:rPr>
              <a:t> </a:t>
            </a:r>
            <a:r>
              <a:rPr lang="en-US" dirty="0" smtClean="0">
                <a:solidFill>
                  <a:srgbClr val="002060"/>
                </a:solidFill>
                <a:latin typeface="+mj-lt"/>
              </a:rPr>
              <a:t>The electric field and magnetic field components associated with the wave are perpendicular to each other and also perpendicular to the direction of propagation</a:t>
            </a:r>
            <a:r>
              <a:rPr lang="en-US" dirty="0" smtClean="0">
                <a:solidFill>
                  <a:srgbClr val="002060"/>
                </a:solidFill>
                <a:latin typeface="+mj-lt"/>
              </a:rPr>
              <a:t>.</a:t>
            </a:r>
          </a:p>
          <a:p>
            <a:pPr algn="just"/>
            <a:r>
              <a:rPr lang="en-US" dirty="0" smtClean="0">
                <a:solidFill>
                  <a:srgbClr val="002060"/>
                </a:solidFill>
                <a:latin typeface="+mj-lt"/>
              </a:rPr>
              <a:t> </a:t>
            </a:r>
            <a:r>
              <a:rPr lang="en-US" dirty="0" smtClean="0">
                <a:solidFill>
                  <a:srgbClr val="C00000"/>
                </a:solidFill>
                <a:latin typeface="+mj-lt"/>
              </a:rPr>
              <a:t>It is known as a TEM wave.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noAutofit/>
          </a:bodyPr>
          <a:lstStyle/>
          <a:p>
            <a:pPr algn="just"/>
            <a:r>
              <a:rPr lang="en-US" sz="2800" dirty="0" smtClean="0">
                <a:solidFill>
                  <a:srgbClr val="C00000"/>
                </a:solidFill>
                <a:latin typeface="+mj-lt"/>
              </a:rPr>
              <a:t>But, when </a:t>
            </a:r>
            <a:r>
              <a:rPr lang="en-US" sz="2800" dirty="0" smtClean="0">
                <a:solidFill>
                  <a:srgbClr val="C00000"/>
                </a:solidFill>
                <a:latin typeface="+mj-lt"/>
              </a:rPr>
              <a:t>the light ray is guided through an optical fibre, it propagates in different types of modes. </a:t>
            </a:r>
            <a:endParaRPr lang="en-US" sz="2800" dirty="0" smtClean="0">
              <a:solidFill>
                <a:srgbClr val="C00000"/>
              </a:solidFill>
              <a:latin typeface="+mj-lt"/>
            </a:endParaRPr>
          </a:p>
          <a:p>
            <a:pPr algn="just"/>
            <a:r>
              <a:rPr lang="en-US" sz="2800" dirty="0" smtClean="0">
                <a:solidFill>
                  <a:srgbClr val="002060"/>
                </a:solidFill>
                <a:latin typeface="+mj-lt"/>
              </a:rPr>
              <a:t>Each </a:t>
            </a:r>
            <a:r>
              <a:rPr lang="en-US" sz="2800" dirty="0" smtClean="0">
                <a:solidFill>
                  <a:srgbClr val="002060"/>
                </a:solidFill>
                <a:latin typeface="+mj-lt"/>
              </a:rPr>
              <a:t>of these guided modes consists of a variety of electromagnetic field </a:t>
            </a:r>
            <a:r>
              <a:rPr lang="en-US" sz="2800" dirty="0" smtClean="0">
                <a:solidFill>
                  <a:srgbClr val="002060"/>
                </a:solidFill>
                <a:latin typeface="+mj-lt"/>
              </a:rPr>
              <a:t>configurations</a:t>
            </a:r>
          </a:p>
          <a:p>
            <a:pPr algn="just"/>
            <a:r>
              <a:rPr lang="en-US" sz="2800" dirty="0" smtClean="0">
                <a:solidFill>
                  <a:srgbClr val="C00000"/>
                </a:solidFill>
                <a:latin typeface="+mj-lt"/>
              </a:rPr>
              <a:t>Transverse </a:t>
            </a:r>
            <a:r>
              <a:rPr lang="en-US" sz="2800" dirty="0" smtClean="0">
                <a:solidFill>
                  <a:srgbClr val="C00000"/>
                </a:solidFill>
                <a:latin typeface="+mj-lt"/>
              </a:rPr>
              <a:t>electric </a:t>
            </a:r>
            <a:r>
              <a:rPr lang="en-US" sz="2800" dirty="0" smtClean="0">
                <a:solidFill>
                  <a:srgbClr val="C00000"/>
                </a:solidFill>
                <a:latin typeface="+mj-lt"/>
              </a:rPr>
              <a:t>TE, Transverse </a:t>
            </a:r>
            <a:r>
              <a:rPr lang="en-US" sz="2800" dirty="0" smtClean="0">
                <a:solidFill>
                  <a:srgbClr val="C00000"/>
                </a:solidFill>
                <a:latin typeface="+mj-lt"/>
              </a:rPr>
              <a:t>magnetic TM </a:t>
            </a:r>
            <a:r>
              <a:rPr lang="en-US" sz="2800" dirty="0" smtClean="0">
                <a:solidFill>
                  <a:srgbClr val="C00000"/>
                </a:solidFill>
                <a:latin typeface="+mj-lt"/>
              </a:rPr>
              <a:t>, Hybrid </a:t>
            </a:r>
            <a:r>
              <a:rPr lang="en-US" sz="2800" dirty="0" smtClean="0">
                <a:solidFill>
                  <a:srgbClr val="C00000"/>
                </a:solidFill>
                <a:latin typeface="+mj-lt"/>
              </a:rPr>
              <a:t>modes</a:t>
            </a:r>
            <a:r>
              <a:rPr lang="en-US" sz="2800" dirty="0" smtClean="0">
                <a:solidFill>
                  <a:srgbClr val="C00000"/>
                </a:solidFill>
                <a:latin typeface="+mj-lt"/>
              </a:rPr>
              <a:t>.</a:t>
            </a:r>
          </a:p>
          <a:p>
            <a:pPr algn="just"/>
            <a:r>
              <a:rPr lang="en-US" sz="2800" dirty="0" smtClean="0">
                <a:solidFill>
                  <a:srgbClr val="002060"/>
                </a:solidFill>
                <a:latin typeface="+mj-lt"/>
              </a:rPr>
              <a:t>Hybrid </a:t>
            </a:r>
            <a:r>
              <a:rPr lang="en-US" sz="2800" dirty="0" smtClean="0">
                <a:solidFill>
                  <a:srgbClr val="002060"/>
                </a:solidFill>
                <a:latin typeface="+mj-lt"/>
              </a:rPr>
              <a:t>modes are combinations of transverse electric and magnetic modes</a:t>
            </a:r>
            <a:r>
              <a:rPr lang="en-US" sz="2800" dirty="0" smtClean="0">
                <a:solidFill>
                  <a:srgbClr val="002060"/>
                </a:solidFill>
                <a:latin typeface="+mj-lt"/>
              </a:rPr>
              <a:t>.</a:t>
            </a:r>
          </a:p>
          <a:p>
            <a:pPr algn="just"/>
            <a:r>
              <a:rPr lang="en-US" sz="2800" dirty="0" smtClean="0">
                <a:solidFill>
                  <a:srgbClr val="C00000"/>
                </a:solidFill>
                <a:latin typeface="+mj-lt"/>
              </a:rPr>
              <a:t>In </a:t>
            </a:r>
            <a:r>
              <a:rPr lang="en-US" sz="2800" dirty="0" smtClean="0">
                <a:solidFill>
                  <a:srgbClr val="C00000"/>
                </a:solidFill>
                <a:latin typeface="+mj-lt"/>
              </a:rPr>
              <a:t>simple terms,</a:t>
            </a:r>
            <a:r>
              <a:rPr lang="en-US" sz="2800" i="1" dirty="0" smtClean="0">
                <a:solidFill>
                  <a:srgbClr val="C00000"/>
                </a:solidFill>
                <a:latin typeface="+mj-lt"/>
              </a:rPr>
              <a:t> these modes can be  visualized as the possible number of allowed paths of light in an optical fibre as shown in figure 6.</a:t>
            </a:r>
            <a:endParaRPr lang="en-US" sz="2800" dirty="0" smtClean="0">
              <a:solidFill>
                <a:srgbClr val="C00000"/>
              </a:solidFill>
              <a:latin typeface="+mj-lt"/>
            </a:endParaRPr>
          </a:p>
          <a:p>
            <a:pPr algn="just"/>
            <a:r>
              <a:rPr lang="en-US" sz="2800" dirty="0" smtClean="0">
                <a:latin typeface="+mj-lt"/>
              </a:rPr>
              <a:t> </a:t>
            </a:r>
          </a:p>
          <a:p>
            <a:pPr algn="just"/>
            <a:endParaRPr lang="en-US" sz="2800" dirty="0">
              <a:latin typeface="+mj-lt"/>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219200"/>
            <a:ext cx="8229600" cy="5105400"/>
          </a:xfrm>
        </p:spPr>
        <p:txBody>
          <a:bodyPr/>
          <a:lstStyle/>
          <a:p>
            <a:pPr algn="just"/>
            <a:r>
              <a:rPr lang="en-US" dirty="0" smtClean="0">
                <a:solidFill>
                  <a:srgbClr val="002060"/>
                </a:solidFill>
                <a:latin typeface="+mj-lt"/>
              </a:rPr>
              <a:t>All </a:t>
            </a:r>
            <a:r>
              <a:rPr lang="en-US" dirty="0" smtClean="0">
                <a:solidFill>
                  <a:srgbClr val="002060"/>
                </a:solidFill>
                <a:latin typeface="+mj-lt"/>
              </a:rPr>
              <a:t>the paths are zigzag paths excepting the axial direction. The </a:t>
            </a:r>
            <a:r>
              <a:rPr lang="en-US" dirty="0" smtClean="0">
                <a:solidFill>
                  <a:srgbClr val="002060"/>
                </a:solidFill>
                <a:latin typeface="+mj-lt"/>
              </a:rPr>
              <a:t>rays </a:t>
            </a:r>
            <a:r>
              <a:rPr lang="en-US" dirty="0" smtClean="0">
                <a:solidFill>
                  <a:srgbClr val="002060"/>
                </a:solidFill>
                <a:latin typeface="+mj-lt"/>
              </a:rPr>
              <a:t>having  propagation angles between θ=0</a:t>
            </a:r>
            <a:r>
              <a:rPr lang="en-US" baseline="30000" dirty="0" smtClean="0">
                <a:solidFill>
                  <a:srgbClr val="002060"/>
                </a:solidFill>
                <a:latin typeface="+mj-lt"/>
              </a:rPr>
              <a:t>0</a:t>
            </a:r>
            <a:r>
              <a:rPr lang="en-US" dirty="0" smtClean="0">
                <a:solidFill>
                  <a:srgbClr val="002060"/>
                </a:solidFill>
                <a:latin typeface="+mj-lt"/>
              </a:rPr>
              <a:t> and θ = </a:t>
            </a:r>
            <a:r>
              <a:rPr lang="en-US" dirty="0" err="1" smtClean="0">
                <a:solidFill>
                  <a:srgbClr val="002060"/>
                </a:solidFill>
                <a:latin typeface="+mj-lt"/>
              </a:rPr>
              <a:t>θ</a:t>
            </a:r>
            <a:r>
              <a:rPr lang="en-US" baseline="-25000" dirty="0" err="1" smtClean="0">
                <a:solidFill>
                  <a:srgbClr val="002060"/>
                </a:solidFill>
                <a:latin typeface="+mj-lt"/>
              </a:rPr>
              <a:t>c</a:t>
            </a:r>
            <a:r>
              <a:rPr lang="en-US" dirty="0" smtClean="0">
                <a:solidFill>
                  <a:srgbClr val="002060"/>
                </a:solidFill>
                <a:latin typeface="+mj-lt"/>
              </a:rPr>
              <a:t> will be in a position to undergo total internal reflections, all of them will not however propagate along the </a:t>
            </a:r>
            <a:r>
              <a:rPr lang="en-US" dirty="0" smtClean="0">
                <a:solidFill>
                  <a:srgbClr val="002060"/>
                </a:solidFill>
                <a:latin typeface="+mj-lt"/>
              </a:rPr>
              <a:t>optical </a:t>
            </a:r>
            <a:r>
              <a:rPr lang="en-US" dirty="0" smtClean="0">
                <a:solidFill>
                  <a:srgbClr val="002060"/>
                </a:solidFill>
                <a:latin typeface="+mj-lt"/>
              </a:rPr>
              <a:t>fibre</a:t>
            </a:r>
            <a:r>
              <a:rPr lang="en-US" dirty="0" smtClean="0">
                <a:solidFill>
                  <a:srgbClr val="002060"/>
                </a:solidFill>
                <a:latin typeface="+mj-lt"/>
              </a:rPr>
              <a:t>.</a:t>
            </a:r>
          </a:p>
          <a:p>
            <a:pPr algn="just"/>
            <a:endParaRPr lang="en-US" dirty="0" smtClean="0">
              <a:latin typeface="+mj-lt"/>
            </a:endParaRPr>
          </a:p>
          <a:p>
            <a:pPr algn="just"/>
            <a:endParaRPr lang="en-US" dirty="0">
              <a:latin typeface="+mj-lt"/>
            </a:endParaRPr>
          </a:p>
        </p:txBody>
      </p:sp>
      <p:pic>
        <p:nvPicPr>
          <p:cNvPr id="4" name="Picture 3" descr="D:\Department\Assignment &amp; Question Bank\FIBER OPTICS\6.JPG"/>
          <p:cNvPicPr/>
          <p:nvPr/>
        </p:nvPicPr>
        <p:blipFill>
          <a:blip r:embed="rId2" cstate="print"/>
          <a:srcRect/>
          <a:stretch>
            <a:fillRect/>
          </a:stretch>
        </p:blipFill>
        <p:spPr bwMode="auto">
          <a:xfrm>
            <a:off x="838200" y="3733800"/>
            <a:ext cx="6934200" cy="24384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
            </a:r>
            <a:br>
              <a:rPr lang="en-US" sz="4000" b="1" dirty="0" smtClean="0">
                <a:solidFill>
                  <a:srgbClr val="FF0000"/>
                </a:solidFill>
              </a:rPr>
            </a:br>
            <a:r>
              <a:rPr lang="en-US" sz="4000" b="1" dirty="0" smtClean="0">
                <a:solidFill>
                  <a:srgbClr val="FF0000"/>
                </a:solidFill>
              </a:rPr>
              <a:t>Optical Fiber: </a:t>
            </a:r>
            <a:endParaRPr lang="en-US" sz="4000" dirty="0">
              <a:solidFill>
                <a:srgbClr val="FF0000"/>
              </a:solidFill>
            </a:endParaRPr>
          </a:p>
        </p:txBody>
      </p:sp>
      <p:sp>
        <p:nvSpPr>
          <p:cNvPr id="3" name="Content Placeholder 2"/>
          <p:cNvSpPr>
            <a:spLocks noGrp="1"/>
          </p:cNvSpPr>
          <p:nvPr>
            <p:ph idx="1"/>
          </p:nvPr>
        </p:nvSpPr>
        <p:spPr>
          <a:xfrm>
            <a:off x="457200" y="1524000"/>
            <a:ext cx="8229600" cy="4800600"/>
          </a:xfrm>
        </p:spPr>
        <p:txBody>
          <a:bodyPr>
            <a:normAutofit/>
          </a:bodyPr>
          <a:lstStyle/>
          <a:p>
            <a:pPr algn="just"/>
            <a:r>
              <a:rPr lang="en-US" sz="3200" b="1" dirty="0" smtClean="0">
                <a:solidFill>
                  <a:srgbClr val="7030A0"/>
                </a:solidFill>
                <a:latin typeface="+mj-lt"/>
              </a:rPr>
              <a:t>Definition:</a:t>
            </a:r>
            <a:r>
              <a:rPr lang="en-US" sz="3200" dirty="0" smtClean="0">
                <a:latin typeface="+mj-lt"/>
              </a:rPr>
              <a:t> </a:t>
            </a:r>
            <a:r>
              <a:rPr lang="en-US" sz="3200" i="1" dirty="0" smtClean="0">
                <a:solidFill>
                  <a:srgbClr val="C00000"/>
                </a:solidFill>
                <a:latin typeface="+mj-lt"/>
              </a:rPr>
              <a:t>An optical fiber is a cylindrical wave guide made of transparent dielectric, (glass or clear plastic), which guides light waves along its length by total internal reflection.</a:t>
            </a:r>
            <a:r>
              <a:rPr lang="en-US" sz="3200" dirty="0" smtClean="0">
                <a:solidFill>
                  <a:srgbClr val="C00000"/>
                </a:solidFill>
                <a:latin typeface="+mj-lt"/>
              </a:rPr>
              <a:t> </a:t>
            </a:r>
          </a:p>
          <a:p>
            <a:pPr algn="just"/>
            <a:r>
              <a:rPr lang="en-US" sz="3200" dirty="0" smtClean="0">
                <a:solidFill>
                  <a:srgbClr val="0000CC"/>
                </a:solidFill>
                <a:latin typeface="+mj-lt"/>
              </a:rPr>
              <a:t>It is very thin like human hair, approximately 70µm or 0.003 inch diameter. </a:t>
            </a:r>
          </a:p>
          <a:p>
            <a:pPr algn="just"/>
            <a:r>
              <a:rPr lang="en-US" sz="3200" dirty="0" smtClean="0">
                <a:solidFill>
                  <a:srgbClr val="C00000"/>
                </a:solidFill>
                <a:latin typeface="+mj-lt"/>
              </a:rPr>
              <a:t>The thin strand of a metal is called a wire and a thin strand of dielectric materials is called a Fiber.</a:t>
            </a:r>
          </a:p>
          <a:p>
            <a:endParaRPr lang="en-US" sz="32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762000"/>
            <a:ext cx="8229600" cy="5562600"/>
          </a:xfrm>
        </p:spPr>
        <p:txBody>
          <a:bodyPr>
            <a:noAutofit/>
          </a:bodyPr>
          <a:lstStyle/>
          <a:p>
            <a:pPr algn="just"/>
            <a:r>
              <a:rPr lang="en-US" sz="2700" dirty="0" smtClean="0">
                <a:solidFill>
                  <a:srgbClr val="C00000"/>
                </a:solidFill>
                <a:latin typeface="+mj-lt"/>
              </a:rPr>
              <a:t>As zigzag ray gets repeatedly reflect at the walls of the fibre, phase shift occurs</a:t>
            </a:r>
            <a:r>
              <a:rPr lang="en-US" sz="2700" dirty="0" smtClean="0">
                <a:solidFill>
                  <a:srgbClr val="C00000"/>
                </a:solidFill>
                <a:latin typeface="+mj-lt"/>
              </a:rPr>
              <a:t>.</a:t>
            </a:r>
          </a:p>
          <a:p>
            <a:pPr algn="just"/>
            <a:r>
              <a:rPr lang="en-US" sz="2700" dirty="0" smtClean="0">
                <a:solidFill>
                  <a:srgbClr val="002060"/>
                </a:solidFill>
                <a:latin typeface="+mj-lt"/>
              </a:rPr>
              <a:t>The </a:t>
            </a:r>
            <a:r>
              <a:rPr lang="en-US" sz="2700" dirty="0" smtClean="0">
                <a:solidFill>
                  <a:srgbClr val="002060"/>
                </a:solidFill>
                <a:latin typeface="+mj-lt"/>
              </a:rPr>
              <a:t>waves traveling along certain zigzag paths will be in phase and undergo constructive </a:t>
            </a:r>
            <a:r>
              <a:rPr lang="en-US" sz="2700" dirty="0" smtClean="0">
                <a:solidFill>
                  <a:srgbClr val="002060"/>
                </a:solidFill>
                <a:latin typeface="+mj-lt"/>
              </a:rPr>
              <a:t>interference</a:t>
            </a:r>
          </a:p>
          <a:p>
            <a:pPr algn="just"/>
            <a:r>
              <a:rPr lang="en-US" sz="2700" dirty="0" smtClean="0">
                <a:solidFill>
                  <a:srgbClr val="C00000"/>
                </a:solidFill>
                <a:latin typeface="+mj-lt"/>
              </a:rPr>
              <a:t>While </a:t>
            </a:r>
            <a:r>
              <a:rPr lang="en-US" sz="2700" dirty="0" smtClean="0">
                <a:solidFill>
                  <a:srgbClr val="C00000"/>
                </a:solidFill>
                <a:latin typeface="+mj-lt"/>
              </a:rPr>
              <a:t>the waves along certain other paths will be out of phase and diminish due to destructive interference </a:t>
            </a:r>
            <a:r>
              <a:rPr lang="en-US" sz="2700" dirty="0" smtClean="0">
                <a:solidFill>
                  <a:srgbClr val="C00000"/>
                </a:solidFill>
                <a:latin typeface="+mj-lt"/>
              </a:rPr>
              <a:t>.</a:t>
            </a:r>
          </a:p>
          <a:p>
            <a:pPr algn="just"/>
            <a:r>
              <a:rPr lang="en-US" sz="2700" dirty="0" smtClean="0">
                <a:latin typeface="+mj-lt"/>
              </a:rPr>
              <a:t> </a:t>
            </a:r>
            <a:r>
              <a:rPr lang="en-US" sz="2700" dirty="0" smtClean="0">
                <a:solidFill>
                  <a:srgbClr val="002060"/>
                </a:solidFill>
                <a:latin typeface="+mj-lt"/>
              </a:rPr>
              <a:t>The light ray paths along which the waves are in phase inside the fibre are known as </a:t>
            </a:r>
            <a:r>
              <a:rPr lang="en-US" sz="2700" b="1" dirty="0" smtClean="0">
                <a:solidFill>
                  <a:srgbClr val="002060"/>
                </a:solidFill>
                <a:latin typeface="+mj-lt"/>
              </a:rPr>
              <a:t>modes.</a:t>
            </a:r>
            <a:r>
              <a:rPr lang="en-US" sz="2700" dirty="0" smtClean="0">
                <a:solidFill>
                  <a:srgbClr val="002060"/>
                </a:solidFill>
                <a:latin typeface="+mj-lt"/>
              </a:rPr>
              <a:t> </a:t>
            </a:r>
            <a:endParaRPr lang="en-US" sz="2700" dirty="0" smtClean="0">
              <a:solidFill>
                <a:srgbClr val="002060"/>
              </a:solidFill>
              <a:latin typeface="+mj-lt"/>
            </a:endParaRPr>
          </a:p>
          <a:p>
            <a:pPr algn="just"/>
            <a:r>
              <a:rPr lang="en-US" sz="2700" dirty="0" smtClean="0">
                <a:solidFill>
                  <a:srgbClr val="C00000"/>
                </a:solidFill>
                <a:latin typeface="+mj-lt"/>
              </a:rPr>
              <a:t>Increasing the core refractive index increases the number of propagating modes</a:t>
            </a:r>
            <a:r>
              <a:rPr lang="en-US" sz="2700" dirty="0" smtClean="0">
                <a:solidFill>
                  <a:srgbClr val="C00000"/>
                </a:solidFill>
                <a:latin typeface="+mj-lt"/>
              </a:rPr>
              <a:t>.</a:t>
            </a:r>
          </a:p>
          <a:p>
            <a:pPr algn="just"/>
            <a:r>
              <a:rPr lang="en-US" sz="2700" dirty="0" smtClean="0">
                <a:solidFill>
                  <a:srgbClr val="002060"/>
                </a:solidFill>
                <a:latin typeface="+mj-lt"/>
              </a:rPr>
              <a:t>Increasing </a:t>
            </a:r>
            <a:r>
              <a:rPr lang="en-US" sz="2700" dirty="0" smtClean="0">
                <a:solidFill>
                  <a:srgbClr val="002060"/>
                </a:solidFill>
                <a:latin typeface="+mj-lt"/>
              </a:rPr>
              <a:t>the clad refractive index decreases the number of propagating modes.</a:t>
            </a:r>
          </a:p>
          <a:p>
            <a:pPr algn="just"/>
            <a:endParaRPr lang="en-US" sz="2700" dirty="0">
              <a:latin typeface="+mj-lt"/>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410200"/>
          </a:xfrm>
        </p:spPr>
        <p:txBody>
          <a:bodyPr>
            <a:normAutofit/>
          </a:bodyPr>
          <a:lstStyle/>
          <a:p>
            <a:pPr algn="just"/>
            <a:r>
              <a:rPr lang="en-US" dirty="0" smtClean="0">
                <a:solidFill>
                  <a:srgbClr val="FF0000"/>
                </a:solidFill>
                <a:latin typeface="+mj-lt"/>
              </a:rPr>
              <a:t>The number of modes </a:t>
            </a:r>
            <a:r>
              <a:rPr lang="en-US" dirty="0" smtClean="0">
                <a:solidFill>
                  <a:srgbClr val="FF0000"/>
                </a:solidFill>
                <a:latin typeface="+mj-lt"/>
              </a:rPr>
              <a:t>depends </a:t>
            </a:r>
            <a:r>
              <a:rPr lang="en-US" dirty="0" smtClean="0">
                <a:solidFill>
                  <a:srgbClr val="FF0000"/>
                </a:solidFill>
                <a:latin typeface="+mj-lt"/>
              </a:rPr>
              <a:t>on the ratio d/</a:t>
            </a:r>
            <a:r>
              <a:rPr lang="en-US" dirty="0" smtClean="0">
                <a:solidFill>
                  <a:srgbClr val="FF0000"/>
                </a:solidFill>
                <a:latin typeface="+mj-lt"/>
                <a:sym typeface="Symbol"/>
              </a:rPr>
              <a:t></a:t>
            </a:r>
          </a:p>
          <a:p>
            <a:pPr algn="just"/>
            <a:r>
              <a:rPr lang="en-US" dirty="0" smtClean="0">
                <a:solidFill>
                  <a:srgbClr val="002060"/>
                </a:solidFill>
                <a:latin typeface="+mj-lt"/>
              </a:rPr>
              <a:t>where </a:t>
            </a:r>
            <a:r>
              <a:rPr lang="en-US" dirty="0" smtClean="0">
                <a:solidFill>
                  <a:srgbClr val="002060"/>
                </a:solidFill>
                <a:latin typeface="+mj-lt"/>
              </a:rPr>
              <a:t>d is the diameter of the core and </a:t>
            </a:r>
            <a:r>
              <a:rPr lang="en-US" dirty="0" smtClean="0">
                <a:solidFill>
                  <a:srgbClr val="002060"/>
                </a:solidFill>
                <a:latin typeface="+mj-lt"/>
                <a:sym typeface="Symbol"/>
              </a:rPr>
              <a:t></a:t>
            </a:r>
            <a:r>
              <a:rPr lang="en-US" dirty="0" smtClean="0">
                <a:solidFill>
                  <a:srgbClr val="002060"/>
                </a:solidFill>
                <a:latin typeface="+mj-lt"/>
              </a:rPr>
              <a:t> is the wave length of the wave </a:t>
            </a:r>
            <a:endParaRPr lang="en-US" dirty="0" smtClean="0">
              <a:solidFill>
                <a:srgbClr val="002060"/>
              </a:solidFill>
              <a:latin typeface="+mj-lt"/>
            </a:endParaRPr>
          </a:p>
          <a:p>
            <a:pPr algn="just"/>
            <a:r>
              <a:rPr lang="en-US" dirty="0" smtClean="0">
                <a:solidFill>
                  <a:srgbClr val="FF0000"/>
                </a:solidFill>
                <a:latin typeface="+mj-lt"/>
              </a:rPr>
              <a:t>The </a:t>
            </a:r>
            <a:r>
              <a:rPr lang="en-US" dirty="0" smtClean="0">
                <a:solidFill>
                  <a:srgbClr val="FF0000"/>
                </a:solidFill>
                <a:latin typeface="+mj-lt"/>
              </a:rPr>
              <a:t>zero order ray travels along the axis in known as the axial ray</a:t>
            </a:r>
            <a:r>
              <a:rPr lang="en-US" dirty="0" smtClean="0">
                <a:solidFill>
                  <a:srgbClr val="FF0000"/>
                </a:solidFill>
                <a:latin typeface="+mj-lt"/>
              </a:rPr>
              <a:t>.</a:t>
            </a:r>
          </a:p>
          <a:p>
            <a:pPr algn="just"/>
            <a:r>
              <a:rPr lang="en-US" dirty="0" smtClean="0">
                <a:solidFill>
                  <a:srgbClr val="002060"/>
                </a:solidFill>
                <a:latin typeface="+mj-lt"/>
              </a:rPr>
              <a:t>Note </a:t>
            </a:r>
            <a:r>
              <a:rPr lang="en-US" dirty="0" smtClean="0">
                <a:solidFill>
                  <a:srgbClr val="002060"/>
                </a:solidFill>
                <a:latin typeface="+mj-lt"/>
              </a:rPr>
              <a:t>that each mode carries a portion of the light from the input signal</a:t>
            </a:r>
            <a:r>
              <a:rPr lang="en-US" dirty="0" smtClean="0">
                <a:solidFill>
                  <a:srgbClr val="002060"/>
                </a:solidFill>
                <a:latin typeface="+mj-lt"/>
              </a:rPr>
              <a:t>.</a:t>
            </a:r>
          </a:p>
          <a:p>
            <a:pPr algn="just"/>
            <a:r>
              <a:rPr lang="en-US" b="1" dirty="0" smtClean="0">
                <a:solidFill>
                  <a:srgbClr val="C00000"/>
                </a:solidFill>
                <a:latin typeface="+mj-lt"/>
              </a:rPr>
              <a:t>Types of modes:</a:t>
            </a:r>
            <a:r>
              <a:rPr lang="en-US" dirty="0" smtClean="0">
                <a:solidFill>
                  <a:srgbClr val="C00000"/>
                </a:solidFill>
                <a:latin typeface="+mj-lt"/>
              </a:rPr>
              <a:t> </a:t>
            </a:r>
            <a:endParaRPr lang="en-US" dirty="0" smtClean="0">
              <a:solidFill>
                <a:srgbClr val="C00000"/>
              </a:solidFill>
              <a:latin typeface="+mj-lt"/>
            </a:endParaRPr>
          </a:p>
          <a:p>
            <a:pPr marL="514350" indent="-514350" algn="just">
              <a:buFont typeface="+mj-lt"/>
              <a:buAutoNum type="arabicPeriod"/>
            </a:pPr>
            <a:r>
              <a:rPr lang="en-US" dirty="0" smtClean="0">
                <a:solidFill>
                  <a:srgbClr val="002060"/>
                </a:solidFill>
                <a:latin typeface="+mj-lt"/>
              </a:rPr>
              <a:t>The </a:t>
            </a:r>
            <a:r>
              <a:rPr lang="en-US" dirty="0" smtClean="0">
                <a:solidFill>
                  <a:srgbClr val="002060"/>
                </a:solidFill>
                <a:latin typeface="+mj-lt"/>
              </a:rPr>
              <a:t>modes that propagate at angles close to critical angle </a:t>
            </a:r>
            <a:r>
              <a:rPr lang="en-US" dirty="0" err="1" smtClean="0">
                <a:solidFill>
                  <a:srgbClr val="002060"/>
                </a:solidFill>
                <a:latin typeface="+mj-lt"/>
              </a:rPr>
              <a:t>ф</a:t>
            </a:r>
            <a:r>
              <a:rPr lang="en-US" baseline="-25000" dirty="0" err="1" smtClean="0">
                <a:solidFill>
                  <a:srgbClr val="002060"/>
                </a:solidFill>
                <a:latin typeface="+mj-lt"/>
              </a:rPr>
              <a:t>c</a:t>
            </a:r>
            <a:r>
              <a:rPr lang="en-US" baseline="-25000" dirty="0" smtClean="0">
                <a:solidFill>
                  <a:srgbClr val="002060"/>
                </a:solidFill>
                <a:latin typeface="+mj-lt"/>
              </a:rPr>
              <a:t> </a:t>
            </a:r>
            <a:r>
              <a:rPr lang="en-US" baseline="-25000" dirty="0" smtClean="0">
                <a:solidFill>
                  <a:srgbClr val="002060"/>
                </a:solidFill>
                <a:latin typeface="+mj-lt"/>
              </a:rPr>
              <a:t>      </a:t>
            </a:r>
            <a:r>
              <a:rPr lang="en-US" dirty="0" smtClean="0">
                <a:solidFill>
                  <a:srgbClr val="002060"/>
                </a:solidFill>
                <a:latin typeface="+mj-lt"/>
              </a:rPr>
              <a:t>are </a:t>
            </a:r>
            <a:r>
              <a:rPr lang="en-US" b="1" dirty="0" smtClean="0">
                <a:solidFill>
                  <a:srgbClr val="C00000"/>
                </a:solidFill>
                <a:effectLst>
                  <a:outerShdw blurRad="38100" dist="38100" dir="2700000" algn="tl">
                    <a:srgbClr val="000000">
                      <a:alpha val="43137"/>
                    </a:srgbClr>
                  </a:outerShdw>
                </a:effectLst>
                <a:latin typeface="+mj-lt"/>
              </a:rPr>
              <a:t>higher order </a:t>
            </a:r>
            <a:r>
              <a:rPr lang="en-US" b="1" dirty="0" smtClean="0">
                <a:solidFill>
                  <a:srgbClr val="C00000"/>
                </a:solidFill>
                <a:effectLst>
                  <a:outerShdw blurRad="38100" dist="38100" dir="2700000" algn="tl">
                    <a:srgbClr val="000000">
                      <a:alpha val="43137"/>
                    </a:srgbClr>
                  </a:outerShdw>
                </a:effectLst>
                <a:latin typeface="+mj-lt"/>
              </a:rPr>
              <a:t>modes</a:t>
            </a:r>
          </a:p>
          <a:p>
            <a:pPr marL="514350" indent="-514350" algn="just">
              <a:buFont typeface="+mj-lt"/>
              <a:buAutoNum type="arabicPeriod"/>
            </a:pPr>
            <a:r>
              <a:rPr lang="en-US" dirty="0" smtClean="0">
                <a:solidFill>
                  <a:srgbClr val="002060"/>
                </a:solidFill>
                <a:latin typeface="+mj-lt"/>
              </a:rPr>
              <a:t>The modes </a:t>
            </a:r>
            <a:r>
              <a:rPr lang="en-US" dirty="0" smtClean="0">
                <a:solidFill>
                  <a:srgbClr val="002060"/>
                </a:solidFill>
                <a:latin typeface="+mj-lt"/>
              </a:rPr>
              <a:t>that propagate with angles larger than the critical angle </a:t>
            </a:r>
            <a:r>
              <a:rPr lang="en-US" dirty="0" smtClean="0">
                <a:solidFill>
                  <a:srgbClr val="002060"/>
                </a:solidFill>
                <a:latin typeface="+mj-lt"/>
              </a:rPr>
              <a:t>are </a:t>
            </a:r>
            <a:r>
              <a:rPr lang="en-US" b="1" dirty="0" smtClean="0">
                <a:solidFill>
                  <a:srgbClr val="C00000"/>
                </a:solidFill>
                <a:effectLst>
                  <a:outerShdw blurRad="38100" dist="38100" dir="2700000" algn="tl">
                    <a:srgbClr val="000000">
                      <a:alpha val="43137"/>
                    </a:srgbClr>
                  </a:outerShdw>
                </a:effectLst>
                <a:latin typeface="+mj-lt"/>
              </a:rPr>
              <a:t>lower order </a:t>
            </a:r>
            <a:r>
              <a:rPr lang="en-US" b="1" dirty="0" smtClean="0">
                <a:solidFill>
                  <a:srgbClr val="C00000"/>
                </a:solidFill>
                <a:effectLst>
                  <a:outerShdw blurRad="38100" dist="38100" dir="2700000" algn="tl">
                    <a:srgbClr val="000000">
                      <a:alpha val="43137"/>
                    </a:srgbClr>
                  </a:outerShdw>
                </a:effectLst>
                <a:latin typeface="+mj-lt"/>
              </a:rPr>
              <a:t>modes</a:t>
            </a:r>
            <a:endParaRPr lang="en-US" dirty="0" smtClean="0">
              <a:solidFill>
                <a:srgbClr val="C00000"/>
              </a:solidFill>
              <a:effectLst>
                <a:outerShdw blurRad="38100" dist="38100" dir="2700000" algn="tl">
                  <a:srgbClr val="000000">
                    <a:alpha val="43137"/>
                  </a:srgbClr>
                </a:outerShdw>
              </a:effectLst>
              <a:latin typeface="+mj-lt"/>
            </a:endParaRPr>
          </a:p>
          <a:p>
            <a:pPr algn="just"/>
            <a:endParaRPr lang="en-US" dirty="0">
              <a:latin typeface="+mj-lt"/>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143000"/>
            <a:ext cx="8229600" cy="5181600"/>
          </a:xfrm>
        </p:spPr>
        <p:txBody>
          <a:bodyPr/>
          <a:lstStyle/>
          <a:p>
            <a:pPr algn="just"/>
            <a:r>
              <a:rPr lang="en-US" dirty="0" smtClean="0">
                <a:solidFill>
                  <a:srgbClr val="C00000"/>
                </a:solidFill>
                <a:latin typeface="+mj-lt"/>
              </a:rPr>
              <a:t>In case of lower order modes , the fields are concentrated near the centre of the fibre</a:t>
            </a:r>
            <a:r>
              <a:rPr lang="en-US" dirty="0" smtClean="0">
                <a:solidFill>
                  <a:srgbClr val="C00000"/>
                </a:solidFill>
                <a:latin typeface="+mj-lt"/>
              </a:rPr>
              <a:t>.</a:t>
            </a:r>
          </a:p>
          <a:p>
            <a:pPr algn="just"/>
            <a:r>
              <a:rPr lang="en-US" dirty="0" smtClean="0">
                <a:solidFill>
                  <a:srgbClr val="002060"/>
                </a:solidFill>
                <a:latin typeface="+mj-lt"/>
              </a:rPr>
              <a:t>In </a:t>
            </a:r>
            <a:r>
              <a:rPr lang="en-US" dirty="0" smtClean="0">
                <a:solidFill>
                  <a:srgbClr val="002060"/>
                </a:solidFill>
                <a:latin typeface="+mj-lt"/>
              </a:rPr>
              <a:t>case of higher order modes,  the fields are distributed more towards the edge of the </a:t>
            </a:r>
            <a:r>
              <a:rPr lang="en-US" dirty="0" smtClean="0">
                <a:solidFill>
                  <a:srgbClr val="002060"/>
                </a:solidFill>
                <a:latin typeface="+mj-lt"/>
              </a:rPr>
              <a:t>wave-guide</a:t>
            </a:r>
          </a:p>
          <a:p>
            <a:pPr algn="just"/>
            <a:r>
              <a:rPr lang="en-US" dirty="0" smtClean="0">
                <a:solidFill>
                  <a:srgbClr val="C00000"/>
                </a:solidFill>
                <a:latin typeface="+mj-lt"/>
              </a:rPr>
              <a:t>This mode of tend </a:t>
            </a:r>
            <a:r>
              <a:rPr lang="en-US" dirty="0" smtClean="0">
                <a:solidFill>
                  <a:srgbClr val="C00000"/>
                </a:solidFill>
                <a:latin typeface="+mj-lt"/>
              </a:rPr>
              <a:t>to send light energy into the cladding</a:t>
            </a:r>
            <a:r>
              <a:rPr lang="en-US" dirty="0" smtClean="0">
                <a:solidFill>
                  <a:srgbClr val="C00000"/>
                </a:solidFill>
                <a:latin typeface="+mj-lt"/>
              </a:rPr>
              <a:t>.</a:t>
            </a:r>
          </a:p>
          <a:p>
            <a:pPr algn="just"/>
            <a:r>
              <a:rPr lang="en-US" dirty="0" smtClean="0">
                <a:solidFill>
                  <a:srgbClr val="002060"/>
                </a:solidFill>
                <a:latin typeface="+mj-lt"/>
              </a:rPr>
              <a:t>This </a:t>
            </a:r>
            <a:r>
              <a:rPr lang="en-US" dirty="0" smtClean="0">
                <a:solidFill>
                  <a:srgbClr val="002060"/>
                </a:solidFill>
                <a:latin typeface="+mj-lt"/>
              </a:rPr>
              <a:t>energy is lost ultimately. </a:t>
            </a:r>
            <a:endParaRPr lang="en-US" dirty="0" smtClean="0">
              <a:solidFill>
                <a:srgbClr val="002060"/>
              </a:solidFill>
              <a:latin typeface="+mj-lt"/>
            </a:endParaRPr>
          </a:p>
          <a:p>
            <a:pPr algn="just"/>
            <a:r>
              <a:rPr lang="en-US" dirty="0" smtClean="0">
                <a:solidFill>
                  <a:srgbClr val="C00000"/>
                </a:solidFill>
                <a:latin typeface="+mj-lt"/>
              </a:rPr>
              <a:t>The </a:t>
            </a:r>
            <a:r>
              <a:rPr lang="en-US" dirty="0" smtClean="0">
                <a:solidFill>
                  <a:srgbClr val="C00000"/>
                </a:solidFill>
                <a:latin typeface="+mj-lt"/>
              </a:rPr>
              <a:t>higher order modes have to traverse longer paths and hence take larger time than the lower order modes to cover a given length of the fibre. </a:t>
            </a:r>
            <a:endParaRPr lang="en-US" dirty="0" smtClean="0">
              <a:solidFill>
                <a:srgbClr val="C00000"/>
              </a:solidFill>
              <a:latin typeface="+mj-lt"/>
            </a:endParaRPr>
          </a:p>
          <a:p>
            <a:pPr algn="just"/>
            <a:r>
              <a:rPr lang="en-US" dirty="0" smtClean="0">
                <a:solidFill>
                  <a:srgbClr val="002060"/>
                </a:solidFill>
                <a:latin typeface="+mj-lt"/>
              </a:rPr>
              <a:t>Thus</a:t>
            </a:r>
            <a:r>
              <a:rPr lang="en-US" dirty="0" smtClean="0">
                <a:solidFill>
                  <a:srgbClr val="002060"/>
                </a:solidFill>
                <a:latin typeface="+mj-lt"/>
              </a:rPr>
              <a:t>, the higher order modes arrive at the output end of the fibre later than the lower order modes.    </a:t>
            </a:r>
          </a:p>
          <a:p>
            <a:pPr algn="just"/>
            <a:endParaRPr lang="en-US" dirty="0">
              <a:latin typeface="+mj-lt"/>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81000"/>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630680"/>
            <a:ext cx="8229600" cy="274320"/>
          </a:xfrm>
        </p:spPr>
        <p:txBody>
          <a:bodyPr>
            <a:normAutofit fontScale="55000" lnSpcReduction="20000"/>
          </a:bodyPr>
          <a:lstStyle/>
          <a:p>
            <a:r>
              <a:rPr lang="en-US" dirty="0" smtClean="0"/>
              <a:t> </a:t>
            </a:r>
            <a:endParaRPr lang="en-US" dirty="0"/>
          </a:p>
        </p:txBody>
      </p:sp>
      <p:pic>
        <p:nvPicPr>
          <p:cNvPr id="5" name="Picture 4" descr="11.JPG"/>
          <p:cNvPicPr>
            <a:picLocks noChangeAspect="1"/>
          </p:cNvPicPr>
          <p:nvPr/>
        </p:nvPicPr>
        <p:blipFill>
          <a:blip r:embed="rId2" cstate="print"/>
          <a:stretch>
            <a:fillRect/>
          </a:stretch>
        </p:blipFill>
        <p:spPr>
          <a:xfrm>
            <a:off x="914400" y="1600200"/>
            <a:ext cx="7381875" cy="2762250"/>
          </a:xfrm>
          <a:prstGeom prst="rect">
            <a:avLst/>
          </a:prstGeom>
          <a:ln>
            <a:solidFill>
              <a:schemeClr val="tx1"/>
            </a:solidFill>
          </a:ln>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4000" dirty="0" smtClean="0">
                <a:solidFill>
                  <a:srgbClr val="C00000"/>
                </a:solidFill>
                <a:effectLst>
                  <a:outerShdw blurRad="38100" dist="38100" dir="2700000" algn="tl">
                    <a:srgbClr val="000000">
                      <a:alpha val="43137"/>
                    </a:srgbClr>
                  </a:outerShdw>
                </a:effectLst>
              </a:rPr>
              <a:t>Classification of optical fiber</a:t>
            </a:r>
            <a:endParaRPr lang="en-US" sz="4000" dirty="0">
              <a:solidFill>
                <a:srgbClr val="C00000"/>
              </a:solidFill>
              <a:effectLst>
                <a:outerShdw blurRad="38100" dist="38100" dir="2700000" algn="tl">
                  <a:srgbClr val="000000">
                    <a:alpha val="43137"/>
                  </a:srgbClr>
                </a:outerShdw>
              </a:effectLst>
            </a:endParaRPr>
          </a:p>
        </p:txBody>
      </p:sp>
      <p:pic>
        <p:nvPicPr>
          <p:cNvPr id="4" name="Content Placeholder 3" descr="D:\Department\Assignment &amp; Question Bank\FIBER OPTICS\17.jpg"/>
          <p:cNvPicPr>
            <a:picLocks noGrp="1"/>
          </p:cNvPicPr>
          <p:nvPr>
            <p:ph idx="1"/>
          </p:nvPr>
        </p:nvPicPr>
        <p:blipFill>
          <a:blip r:embed="rId2" cstate="print"/>
          <a:srcRect/>
          <a:stretch>
            <a:fillRect/>
          </a:stretch>
        </p:blipFill>
        <p:spPr bwMode="auto">
          <a:xfrm>
            <a:off x="762000" y="1600200"/>
            <a:ext cx="7696199" cy="441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r>
              <a:rPr lang="en-US" sz="3200" b="1" dirty="0" smtClean="0">
                <a:solidFill>
                  <a:srgbClr val="C00000"/>
                </a:solidFill>
                <a:effectLst>
                  <a:outerShdw blurRad="38100" dist="38100" dir="2700000" algn="tl">
                    <a:srgbClr val="000000">
                      <a:alpha val="43137"/>
                    </a:srgbClr>
                  </a:outerShdw>
                </a:effectLst>
              </a:rPr>
              <a:t>Classification basing on refractive index profile</a:t>
            </a:r>
            <a:endParaRPr lang="en-US" sz="32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24000"/>
            <a:ext cx="8229600" cy="4800600"/>
          </a:xfrm>
        </p:spPr>
        <p:txBody>
          <a:bodyPr>
            <a:normAutofit/>
          </a:bodyPr>
          <a:lstStyle/>
          <a:p>
            <a:pPr algn="just"/>
            <a:r>
              <a:rPr lang="en-US" b="1" dirty="0" smtClean="0">
                <a:solidFill>
                  <a:srgbClr val="002060"/>
                </a:solidFill>
                <a:latin typeface="+mj-lt"/>
              </a:rPr>
              <a:t>Step index fibres:</a:t>
            </a:r>
            <a:r>
              <a:rPr lang="en-US" dirty="0" smtClean="0">
                <a:solidFill>
                  <a:srgbClr val="7030A0"/>
                </a:solidFill>
                <a:latin typeface="+mj-lt"/>
              </a:rPr>
              <a:t> </a:t>
            </a:r>
            <a:r>
              <a:rPr lang="en-US" dirty="0" smtClean="0">
                <a:solidFill>
                  <a:srgbClr val="FF0000"/>
                </a:solidFill>
                <a:latin typeface="+mj-lt"/>
              </a:rPr>
              <a:t>The </a:t>
            </a:r>
            <a:r>
              <a:rPr lang="en-US" b="1" dirty="0" smtClean="0">
                <a:solidFill>
                  <a:srgbClr val="FF0000"/>
                </a:solidFill>
                <a:latin typeface="+mj-lt"/>
              </a:rPr>
              <a:t>refractive index of the core is constant </a:t>
            </a:r>
            <a:r>
              <a:rPr lang="en-US" dirty="0" smtClean="0">
                <a:solidFill>
                  <a:srgbClr val="FF0000"/>
                </a:solidFill>
                <a:latin typeface="+mj-lt"/>
              </a:rPr>
              <a:t>along the radial direction and </a:t>
            </a:r>
            <a:r>
              <a:rPr lang="en-US" dirty="0" smtClean="0">
                <a:solidFill>
                  <a:srgbClr val="FF0000"/>
                </a:solidFill>
                <a:latin typeface="+mj-lt"/>
              </a:rPr>
              <a:t>sudden </a:t>
            </a:r>
            <a:r>
              <a:rPr lang="en-US" dirty="0" smtClean="0">
                <a:solidFill>
                  <a:srgbClr val="FF0000"/>
                </a:solidFill>
                <a:latin typeface="+mj-lt"/>
              </a:rPr>
              <a:t>falls to a lower value at the cladding and core </a:t>
            </a:r>
            <a:r>
              <a:rPr lang="en-US" dirty="0" smtClean="0">
                <a:solidFill>
                  <a:srgbClr val="FF0000"/>
                </a:solidFill>
                <a:latin typeface="+mj-lt"/>
              </a:rPr>
              <a:t>boundary</a:t>
            </a:r>
          </a:p>
          <a:p>
            <a:pPr algn="just"/>
            <a:r>
              <a:rPr lang="en-US" b="1" dirty="0" smtClean="0">
                <a:solidFill>
                  <a:srgbClr val="002060"/>
                </a:solidFill>
                <a:latin typeface="+mj-lt"/>
              </a:rPr>
              <a:t>Graded index(GRIN) fibres:</a:t>
            </a:r>
            <a:r>
              <a:rPr lang="en-US" dirty="0" smtClean="0">
                <a:latin typeface="+mj-lt"/>
              </a:rPr>
              <a:t> </a:t>
            </a:r>
            <a:r>
              <a:rPr lang="en-US" dirty="0" smtClean="0">
                <a:solidFill>
                  <a:srgbClr val="FF0000"/>
                </a:solidFill>
                <a:latin typeface="+mj-lt"/>
              </a:rPr>
              <a:t>The </a:t>
            </a:r>
            <a:r>
              <a:rPr lang="en-US" dirty="0" smtClean="0">
                <a:solidFill>
                  <a:srgbClr val="FF0000"/>
                </a:solidFill>
                <a:latin typeface="+mj-lt"/>
              </a:rPr>
              <a:t>refractive index of the core is not constant but varies smoothly over the diameter of the </a:t>
            </a:r>
            <a:r>
              <a:rPr lang="en-US" dirty="0" smtClean="0">
                <a:solidFill>
                  <a:srgbClr val="FF0000"/>
                </a:solidFill>
                <a:latin typeface="+mj-lt"/>
              </a:rPr>
              <a:t>core</a:t>
            </a:r>
          </a:p>
          <a:p>
            <a:pPr algn="just"/>
            <a:r>
              <a:rPr lang="en-US" dirty="0" smtClean="0">
                <a:solidFill>
                  <a:srgbClr val="002060"/>
                </a:solidFill>
                <a:latin typeface="+mj-lt"/>
              </a:rPr>
              <a:t>It </a:t>
            </a:r>
            <a:r>
              <a:rPr lang="en-US" dirty="0" smtClean="0">
                <a:solidFill>
                  <a:srgbClr val="002060"/>
                </a:solidFill>
                <a:latin typeface="+mj-lt"/>
              </a:rPr>
              <a:t>has a maximum value at the centre and decreases gradually towards the outer edge of the core</a:t>
            </a:r>
            <a:r>
              <a:rPr lang="en-US" dirty="0" smtClean="0">
                <a:solidFill>
                  <a:srgbClr val="002060"/>
                </a:solidFill>
                <a:latin typeface="+mj-lt"/>
              </a:rPr>
              <a:t>.</a:t>
            </a:r>
          </a:p>
          <a:p>
            <a:pPr algn="just"/>
            <a:r>
              <a:rPr lang="en-US" dirty="0" smtClean="0">
                <a:latin typeface="+mj-lt"/>
              </a:rPr>
              <a:t> </a:t>
            </a:r>
            <a:r>
              <a:rPr lang="en-US" dirty="0" smtClean="0">
                <a:solidFill>
                  <a:srgbClr val="FF0000"/>
                </a:solidFill>
                <a:latin typeface="+mj-lt"/>
              </a:rPr>
              <a:t>At the core-cladding interface  the refractive index of the core matches with the refractive index of the </a:t>
            </a:r>
            <a:r>
              <a:rPr lang="en-US" dirty="0" smtClean="0">
                <a:solidFill>
                  <a:srgbClr val="FF0000"/>
                </a:solidFill>
                <a:latin typeface="+mj-lt"/>
              </a:rPr>
              <a:t>cladding</a:t>
            </a:r>
          </a:p>
          <a:p>
            <a:pPr algn="just"/>
            <a:r>
              <a:rPr lang="en-US" dirty="0" smtClean="0">
                <a:solidFill>
                  <a:srgbClr val="002060"/>
                </a:solidFill>
                <a:latin typeface="+mj-lt"/>
              </a:rPr>
              <a:t>The </a:t>
            </a:r>
            <a:r>
              <a:rPr lang="en-US" dirty="0" smtClean="0">
                <a:solidFill>
                  <a:srgbClr val="002060"/>
                </a:solidFill>
                <a:latin typeface="+mj-lt"/>
              </a:rPr>
              <a:t>refractive index of the cladding is constant.</a:t>
            </a:r>
            <a:endParaRPr lang="en-US" dirty="0">
              <a:solidFill>
                <a:srgbClr val="002060"/>
              </a:solidFill>
              <a:latin typeface="+mj-lt"/>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
          </a:xfrm>
        </p:spPr>
        <p:txBody>
          <a:bodyPr/>
          <a:lstStyle/>
          <a:p>
            <a:r>
              <a:rPr lang="en-US" dirty="0" smtClean="0"/>
              <a:t> </a:t>
            </a:r>
            <a:endParaRPr lang="en-US" dirty="0"/>
          </a:p>
        </p:txBody>
      </p:sp>
      <p:pic>
        <p:nvPicPr>
          <p:cNvPr id="4" name="Picture 3" descr="12.JPG"/>
          <p:cNvPicPr>
            <a:picLocks noChangeAspect="1"/>
          </p:cNvPicPr>
          <p:nvPr/>
        </p:nvPicPr>
        <p:blipFill>
          <a:blip r:embed="rId2" cstate="print"/>
          <a:stretch>
            <a:fillRect/>
          </a:stretch>
        </p:blipFill>
        <p:spPr>
          <a:xfrm>
            <a:off x="990055" y="1371600"/>
            <a:ext cx="7038703" cy="4648200"/>
          </a:xfrm>
          <a:prstGeom prst="rect">
            <a:avLst/>
          </a:prstGeom>
          <a:ln>
            <a:solidFill>
              <a:schemeClr val="tx1"/>
            </a:solidFill>
          </a:ln>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fontScale="90000"/>
          </a:bodyPr>
          <a:lstStyle/>
          <a:p>
            <a:pPr lvl="0"/>
            <a:r>
              <a:rPr lang="en-US" sz="2800" b="1" dirty="0" smtClean="0">
                <a:solidFill>
                  <a:srgbClr val="FF0000"/>
                </a:solidFill>
                <a:effectLst>
                  <a:outerShdw blurRad="38100" dist="38100" dir="2700000" algn="tl">
                    <a:srgbClr val="000000">
                      <a:alpha val="43137"/>
                    </a:srgbClr>
                  </a:outerShdw>
                </a:effectLst>
              </a:rPr>
              <a:t>Classification basing on the modes of light propagation</a:t>
            </a:r>
            <a:r>
              <a:rPr lang="en-US" sz="2800" dirty="0" smtClean="0">
                <a:solidFill>
                  <a:srgbClr val="FF0000"/>
                </a:solidFill>
                <a:effectLst>
                  <a:outerShdw blurRad="38100" dist="38100" dir="2700000" algn="tl">
                    <a:srgbClr val="000000">
                      <a:alpha val="43137"/>
                    </a:srgbClr>
                  </a:outerShdw>
                </a:effectLst>
              </a:rPr>
              <a:t/>
            </a:r>
            <a:br>
              <a:rPr lang="en-US" sz="2800" dirty="0" smtClean="0">
                <a:solidFill>
                  <a:srgbClr val="FF0000"/>
                </a:solidFill>
                <a:effectLst>
                  <a:outerShdw blurRad="38100" dist="38100" dir="2700000" algn="tl">
                    <a:srgbClr val="000000">
                      <a:alpha val="43137"/>
                    </a:srgbClr>
                  </a:outerShdw>
                </a:effectLst>
              </a:rPr>
            </a:br>
            <a:endParaRPr lang="en-US" sz="2800"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953000"/>
          </a:xfrm>
        </p:spPr>
        <p:txBody>
          <a:bodyPr>
            <a:normAutofit/>
          </a:bodyPr>
          <a:lstStyle/>
          <a:p>
            <a:pPr lvl="0" algn="just"/>
            <a:r>
              <a:rPr lang="en-US" sz="2800" dirty="0" smtClean="0">
                <a:solidFill>
                  <a:srgbClr val="002060"/>
                </a:solidFill>
                <a:latin typeface="+mj-lt"/>
              </a:rPr>
              <a:t>(a) Single </a:t>
            </a:r>
            <a:r>
              <a:rPr lang="en-US" sz="2800" dirty="0" smtClean="0">
                <a:solidFill>
                  <a:srgbClr val="002060"/>
                </a:solidFill>
                <a:latin typeface="+mj-lt"/>
              </a:rPr>
              <a:t>mode fibre (SMF</a:t>
            </a:r>
            <a:r>
              <a:rPr lang="en-US" sz="2800" dirty="0" smtClean="0">
                <a:solidFill>
                  <a:srgbClr val="002060"/>
                </a:solidFill>
                <a:latin typeface="+mj-lt"/>
              </a:rPr>
              <a:t>)</a:t>
            </a:r>
          </a:p>
          <a:p>
            <a:pPr lvl="0" algn="just"/>
            <a:r>
              <a:rPr lang="en-US" sz="2800" dirty="0" smtClean="0">
                <a:solidFill>
                  <a:srgbClr val="002060"/>
                </a:solidFill>
                <a:latin typeface="+mj-lt"/>
              </a:rPr>
              <a:t>(</a:t>
            </a:r>
            <a:r>
              <a:rPr lang="en-US" sz="2800" dirty="0" smtClean="0">
                <a:solidFill>
                  <a:srgbClr val="002060"/>
                </a:solidFill>
                <a:latin typeface="+mj-lt"/>
              </a:rPr>
              <a:t>b) Multimode fibre (MMF)</a:t>
            </a:r>
          </a:p>
          <a:p>
            <a:pPr lvl="0" algn="just"/>
            <a:r>
              <a:rPr lang="en-US" sz="2800" b="1" dirty="0" smtClean="0">
                <a:solidFill>
                  <a:srgbClr val="C00000"/>
                </a:solidFill>
                <a:latin typeface="+mj-lt"/>
              </a:rPr>
              <a:t>Single mode fibre </a:t>
            </a:r>
            <a:r>
              <a:rPr lang="en-US" sz="2800" dirty="0" smtClean="0">
                <a:solidFill>
                  <a:srgbClr val="C00000"/>
                </a:solidFill>
                <a:latin typeface="+mj-lt"/>
              </a:rPr>
              <a:t>(SMF) has a smaller core diameter and can support only one mode of propagation. </a:t>
            </a:r>
          </a:p>
          <a:p>
            <a:pPr lvl="0" algn="just"/>
            <a:r>
              <a:rPr lang="en-US" sz="2800" b="1" dirty="0" smtClean="0">
                <a:solidFill>
                  <a:srgbClr val="002060"/>
                </a:solidFill>
                <a:latin typeface="+mj-lt"/>
              </a:rPr>
              <a:t>Multimode fibre (MMF)</a:t>
            </a:r>
            <a:r>
              <a:rPr lang="en-US" sz="2800" dirty="0" smtClean="0">
                <a:solidFill>
                  <a:srgbClr val="002060"/>
                </a:solidFill>
                <a:latin typeface="+mj-lt"/>
              </a:rPr>
              <a:t>: A multimode fibre has a larger core    diameter and supports a number of modes.</a:t>
            </a:r>
          </a:p>
          <a:p>
            <a:pPr algn="just"/>
            <a:r>
              <a:rPr lang="en-US" sz="2800" dirty="0" smtClean="0">
                <a:solidFill>
                  <a:srgbClr val="C00000"/>
                </a:solidFill>
                <a:latin typeface="+mj-lt"/>
              </a:rPr>
              <a:t>There is one more mode which is also multimode is Graded index(GRIN) fibre.</a:t>
            </a:r>
          </a:p>
          <a:p>
            <a:pPr algn="just"/>
            <a:endParaRPr lang="en-US" sz="2800" dirty="0">
              <a:latin typeface="+mj-lt"/>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b="1" dirty="0" smtClean="0">
                <a:solidFill>
                  <a:srgbClr val="FF0000"/>
                </a:solidFill>
                <a:effectLst>
                  <a:outerShdw blurRad="38100" dist="38100" dir="2700000" algn="tl">
                    <a:srgbClr val="000000">
                      <a:alpha val="43137"/>
                    </a:srgbClr>
                  </a:outerShdw>
                </a:effectLst>
                <a:latin typeface="Bell MT" pitchFamily="18" charset="0"/>
              </a:rPr>
              <a:t>Classification basing on materials </a:t>
            </a:r>
            <a:endParaRPr lang="en-US" sz="4000" dirty="0">
              <a:solidFill>
                <a:srgbClr val="FF0000"/>
              </a:solidFill>
              <a:effectLst>
                <a:outerShdw blurRad="38100" dist="38100" dir="2700000" algn="tl">
                  <a:srgbClr val="000000">
                    <a:alpha val="43137"/>
                  </a:srgbClr>
                </a:outerShdw>
              </a:effectLst>
              <a:latin typeface="Bell MT" pitchFamily="18" charset="0"/>
            </a:endParaRPr>
          </a:p>
        </p:txBody>
      </p:sp>
      <p:sp>
        <p:nvSpPr>
          <p:cNvPr id="3" name="Content Placeholder 2"/>
          <p:cNvSpPr>
            <a:spLocks noGrp="1"/>
          </p:cNvSpPr>
          <p:nvPr>
            <p:ph idx="1"/>
          </p:nvPr>
        </p:nvSpPr>
        <p:spPr/>
        <p:txBody>
          <a:bodyPr/>
          <a:lstStyle/>
          <a:p>
            <a:pPr algn="just"/>
            <a:r>
              <a:rPr lang="en-US" dirty="0" smtClean="0">
                <a:solidFill>
                  <a:srgbClr val="002060"/>
                </a:solidFill>
                <a:latin typeface="+mj-lt"/>
              </a:rPr>
              <a:t>This classification deals with the materials used for core and cladding. </a:t>
            </a:r>
            <a:endParaRPr lang="en-US" dirty="0" smtClean="0">
              <a:solidFill>
                <a:srgbClr val="002060"/>
              </a:solidFill>
              <a:latin typeface="+mj-lt"/>
            </a:endParaRPr>
          </a:p>
          <a:p>
            <a:pPr algn="just"/>
            <a:r>
              <a:rPr lang="en-US" dirty="0" smtClean="0">
                <a:solidFill>
                  <a:srgbClr val="C00000"/>
                </a:solidFill>
                <a:latin typeface="+mj-lt"/>
              </a:rPr>
              <a:t>The </a:t>
            </a:r>
            <a:r>
              <a:rPr lang="en-US" dirty="0" smtClean="0">
                <a:solidFill>
                  <a:srgbClr val="C00000"/>
                </a:solidFill>
                <a:latin typeface="+mj-lt"/>
              </a:rPr>
              <a:t>optical fibres, under this consideration are classified in to three categories.</a:t>
            </a:r>
          </a:p>
          <a:p>
            <a:pPr marL="514350" lvl="0" indent="-514350" algn="just">
              <a:buFont typeface="+mj-lt"/>
              <a:buAutoNum type="arabicPeriod"/>
            </a:pPr>
            <a:r>
              <a:rPr lang="en-US" dirty="0" smtClean="0">
                <a:solidFill>
                  <a:schemeClr val="accent5">
                    <a:lumMod val="50000"/>
                  </a:schemeClr>
                </a:solidFill>
                <a:latin typeface="+mj-lt"/>
              </a:rPr>
              <a:t>Glass/glass fibres (glass core glass cladding)</a:t>
            </a:r>
          </a:p>
          <a:p>
            <a:pPr marL="514350" lvl="0" indent="-514350" algn="just">
              <a:buFont typeface="+mj-lt"/>
              <a:buAutoNum type="arabicPeriod"/>
            </a:pPr>
            <a:r>
              <a:rPr lang="en-US" dirty="0" smtClean="0">
                <a:solidFill>
                  <a:schemeClr val="accent5">
                    <a:lumMod val="50000"/>
                  </a:schemeClr>
                </a:solidFill>
                <a:latin typeface="+mj-lt"/>
              </a:rPr>
              <a:t>Plastic/plastic fibres (plastic core with plastic cladding)</a:t>
            </a:r>
          </a:p>
          <a:p>
            <a:pPr marL="514350" lvl="0" indent="-514350" algn="just">
              <a:buFont typeface="+mj-lt"/>
              <a:buAutoNum type="arabicPeriod"/>
            </a:pPr>
            <a:r>
              <a:rPr lang="fr-FR" dirty="0" smtClean="0">
                <a:solidFill>
                  <a:schemeClr val="accent5">
                    <a:lumMod val="50000"/>
                  </a:schemeClr>
                </a:solidFill>
                <a:latin typeface="+mj-lt"/>
              </a:rPr>
              <a:t>PCS fibres (polymer clad silica)</a:t>
            </a:r>
            <a:endParaRPr lang="en-US" dirty="0" smtClean="0">
              <a:solidFill>
                <a:schemeClr val="accent5">
                  <a:lumMod val="50000"/>
                </a:schemeClr>
              </a:solidFill>
              <a:latin typeface="+mj-lt"/>
            </a:endParaRPr>
          </a:p>
          <a:p>
            <a:pPr algn="just"/>
            <a:endParaRPr lang="en-US" dirty="0">
              <a:latin typeface="+mj-lt"/>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The three types of fibers</a:t>
            </a:r>
            <a:endParaRPr lang="en-US" dirty="0"/>
          </a:p>
        </p:txBody>
      </p:sp>
      <p:sp>
        <p:nvSpPr>
          <p:cNvPr id="3" name="Content Placeholder 2"/>
          <p:cNvSpPr>
            <a:spLocks noGrp="1"/>
          </p:cNvSpPr>
          <p:nvPr>
            <p:ph idx="1"/>
          </p:nvPr>
        </p:nvSpPr>
        <p:spPr>
          <a:xfrm>
            <a:off x="457200" y="1600200"/>
            <a:ext cx="8229600" cy="1143000"/>
          </a:xfrm>
        </p:spPr>
        <p:txBody>
          <a:bodyPr>
            <a:normAutofit/>
          </a:bodyPr>
          <a:lstStyle/>
          <a:p>
            <a:pPr marL="339725" indent="-339725">
              <a:buClr>
                <a:schemeClr val="accent1">
                  <a:lumMod val="50000"/>
                </a:schemeClr>
              </a:buClr>
              <a:buSzPct val="100000"/>
              <a:buFont typeface="+mj-lt"/>
              <a:buAutoNum type="arabicParenR"/>
            </a:pPr>
            <a:r>
              <a:rPr lang="en-US" dirty="0" smtClean="0">
                <a:effectLst>
                  <a:outerShdw blurRad="38100" dist="38100" dir="2700000" algn="tl">
                    <a:srgbClr val="000000">
                      <a:alpha val="43137"/>
                    </a:srgbClr>
                  </a:outerShdw>
                </a:effectLst>
              </a:rPr>
              <a:t>Single mode step index fiber</a:t>
            </a:r>
          </a:p>
          <a:p>
            <a:pPr marL="738188" indent="-280988">
              <a:buClr>
                <a:schemeClr val="bg2">
                  <a:lumMod val="50000"/>
                </a:schemeClr>
              </a:buClr>
              <a:buSzPct val="100000"/>
            </a:pPr>
            <a:r>
              <a:rPr lang="en-US" dirty="0" smtClean="0">
                <a:effectLst>
                  <a:outerShdw blurRad="38100" dist="38100" dir="2700000" algn="tl">
                    <a:srgbClr val="000000">
                      <a:alpha val="43137"/>
                    </a:srgbClr>
                  </a:outerShdw>
                </a:effectLst>
              </a:rPr>
              <a:t>structure</a:t>
            </a:r>
          </a:p>
          <a:p>
            <a:pPr marL="339725" indent="-339725">
              <a:buClr>
                <a:schemeClr val="accent1">
                  <a:lumMod val="50000"/>
                </a:schemeClr>
              </a:buClr>
              <a:buSzPct val="100000"/>
              <a:buNone/>
            </a:pPr>
            <a:endParaRPr lang="en-US" dirty="0">
              <a:effectLst>
                <a:outerShdw blurRad="38100" dist="38100" dir="2700000" algn="tl">
                  <a:srgbClr val="000000">
                    <a:alpha val="43137"/>
                  </a:srgbClr>
                </a:outerShdw>
              </a:effectLst>
            </a:endParaRPr>
          </a:p>
        </p:txBody>
      </p:sp>
      <p:pic>
        <p:nvPicPr>
          <p:cNvPr id="4" name="Picture 3" descr="13.JPG"/>
          <p:cNvPicPr>
            <a:picLocks noChangeAspect="1"/>
          </p:cNvPicPr>
          <p:nvPr/>
        </p:nvPicPr>
        <p:blipFill>
          <a:blip r:embed="rId2" cstate="print"/>
          <a:stretch>
            <a:fillRect/>
          </a:stretch>
        </p:blipFill>
        <p:spPr>
          <a:xfrm>
            <a:off x="990600" y="2743201"/>
            <a:ext cx="7219950" cy="3505200"/>
          </a:xfrm>
          <a:prstGeom prst="rect">
            <a:avLst/>
          </a:prstGeom>
          <a:ln>
            <a:solidFill>
              <a:schemeClr val="tx1"/>
            </a:solid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 </a:t>
            </a:r>
            <a:endParaRPr lang="en-US" dirty="0"/>
          </a:p>
        </p:txBody>
      </p:sp>
      <p:pic>
        <p:nvPicPr>
          <p:cNvPr id="5" name="Content Placeholder 4" descr="1.JPG"/>
          <p:cNvPicPr>
            <a:picLocks noGrp="1" noChangeAspect="1"/>
          </p:cNvPicPr>
          <p:nvPr>
            <p:ph idx="1"/>
          </p:nvPr>
        </p:nvPicPr>
        <p:blipFill>
          <a:blip r:embed="rId2" cstate="print">
            <a:lum/>
          </a:blip>
          <a:stretch>
            <a:fillRect/>
          </a:stretch>
        </p:blipFill>
        <p:spPr>
          <a:xfrm>
            <a:off x="721291" y="2057400"/>
            <a:ext cx="6676372" cy="3962400"/>
          </a:xfrm>
          <a:prstGeom prst="rect">
            <a:avLst/>
          </a:prstGeom>
          <a:ln>
            <a:solidFill>
              <a:schemeClr val="tx1"/>
            </a:solidFill>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13316" name="Rectangle 4"/>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317" name="Rectangle 5"/>
          <p:cNvSpPr>
            <a:spLocks noChangeArrowheads="1"/>
          </p:cNvSpPr>
          <p:nvPr/>
        </p:nvSpPr>
        <p:spPr bwMode="auto">
          <a:xfrm>
            <a:off x="0" y="1066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Content Placeholder 13"/>
          <p:cNvSpPr>
            <a:spLocks noGrp="1"/>
          </p:cNvSpPr>
          <p:nvPr>
            <p:ph idx="1"/>
          </p:nvPr>
        </p:nvSpPr>
        <p:spPr>
          <a:xfrm>
            <a:off x="457200" y="1066800"/>
            <a:ext cx="8229600" cy="5410200"/>
          </a:xfrm>
        </p:spPr>
        <p:txBody>
          <a:bodyPr>
            <a:normAutofit/>
          </a:bodyPr>
          <a:lstStyle/>
          <a:p>
            <a:pPr algn="just"/>
            <a:r>
              <a:rPr lang="en-US" b="1" dirty="0" smtClean="0">
                <a:solidFill>
                  <a:srgbClr val="C00000"/>
                </a:solidFill>
                <a:latin typeface="+mj-lt"/>
              </a:rPr>
              <a:t>Structure</a:t>
            </a:r>
            <a:r>
              <a:rPr lang="en-US" b="1" dirty="0" smtClean="0">
                <a:solidFill>
                  <a:srgbClr val="C00000"/>
                </a:solidFill>
                <a:latin typeface="+mj-lt"/>
              </a:rPr>
              <a:t>:</a:t>
            </a:r>
            <a:r>
              <a:rPr lang="en-US" dirty="0" smtClean="0">
                <a:solidFill>
                  <a:srgbClr val="C00000"/>
                </a:solidFill>
                <a:latin typeface="+mj-lt"/>
              </a:rPr>
              <a:t>  A single mode step index fibre has a very fine thin core of diameter of 8μm to </a:t>
            </a:r>
            <a:r>
              <a:rPr lang="en-US" dirty="0" smtClean="0">
                <a:solidFill>
                  <a:srgbClr val="C00000"/>
                </a:solidFill>
                <a:latin typeface="+mj-lt"/>
              </a:rPr>
              <a:t>12μm</a:t>
            </a:r>
          </a:p>
          <a:p>
            <a:pPr algn="just"/>
            <a:r>
              <a:rPr lang="en-US" dirty="0" smtClean="0">
                <a:solidFill>
                  <a:srgbClr val="002060"/>
                </a:solidFill>
                <a:latin typeface="+mj-lt"/>
              </a:rPr>
              <a:t>It </a:t>
            </a:r>
            <a:r>
              <a:rPr lang="en-US" dirty="0" smtClean="0">
                <a:solidFill>
                  <a:srgbClr val="002060"/>
                </a:solidFill>
                <a:latin typeface="+mj-lt"/>
              </a:rPr>
              <a:t>is usually made of germanium doped silicon. The core is surrounded by a thick cladding of lower refractive index</a:t>
            </a:r>
            <a:r>
              <a:rPr lang="en-US" dirty="0" smtClean="0">
                <a:solidFill>
                  <a:srgbClr val="002060"/>
                </a:solidFill>
                <a:latin typeface="+mj-lt"/>
              </a:rPr>
              <a:t>.</a:t>
            </a:r>
          </a:p>
          <a:p>
            <a:pPr algn="just"/>
            <a:r>
              <a:rPr lang="en-US" dirty="0" smtClean="0">
                <a:solidFill>
                  <a:srgbClr val="C00000"/>
                </a:solidFill>
                <a:latin typeface="+mj-lt"/>
              </a:rPr>
              <a:t>The </a:t>
            </a:r>
            <a:r>
              <a:rPr lang="en-US" dirty="0" smtClean="0">
                <a:solidFill>
                  <a:srgbClr val="C00000"/>
                </a:solidFill>
                <a:latin typeface="+mj-lt"/>
              </a:rPr>
              <a:t>cladding is composed of silica lightly doped with phosphorous oxide. </a:t>
            </a:r>
            <a:endParaRPr lang="en-US" dirty="0" smtClean="0">
              <a:solidFill>
                <a:srgbClr val="C00000"/>
              </a:solidFill>
              <a:latin typeface="+mj-lt"/>
            </a:endParaRPr>
          </a:p>
          <a:p>
            <a:pPr algn="just"/>
            <a:r>
              <a:rPr lang="en-US" dirty="0" smtClean="0">
                <a:solidFill>
                  <a:srgbClr val="002060"/>
                </a:solidFill>
                <a:latin typeface="+mj-lt"/>
              </a:rPr>
              <a:t>The </a:t>
            </a:r>
            <a:r>
              <a:rPr lang="en-US" dirty="0" smtClean="0">
                <a:solidFill>
                  <a:srgbClr val="002060"/>
                </a:solidFill>
                <a:latin typeface="+mj-lt"/>
              </a:rPr>
              <a:t>external diameter of the cladding is of the order of 125μm. </a:t>
            </a:r>
            <a:endParaRPr lang="en-US" dirty="0" smtClean="0">
              <a:solidFill>
                <a:srgbClr val="002060"/>
              </a:solidFill>
              <a:latin typeface="+mj-lt"/>
            </a:endParaRPr>
          </a:p>
          <a:p>
            <a:pPr algn="just"/>
            <a:r>
              <a:rPr lang="en-US" dirty="0" smtClean="0">
                <a:solidFill>
                  <a:srgbClr val="C00000"/>
                </a:solidFill>
                <a:latin typeface="+mj-lt"/>
              </a:rPr>
              <a:t>The </a:t>
            </a:r>
            <a:r>
              <a:rPr lang="en-US" dirty="0" smtClean="0">
                <a:solidFill>
                  <a:srgbClr val="C00000"/>
                </a:solidFill>
                <a:latin typeface="+mj-lt"/>
              </a:rPr>
              <a:t>fibre is surrounded by an opaque protective sheath</a:t>
            </a:r>
            <a:r>
              <a:rPr lang="en-US" dirty="0" smtClean="0">
                <a:solidFill>
                  <a:srgbClr val="C00000"/>
                </a:solidFill>
                <a:latin typeface="+mj-lt"/>
              </a:rPr>
              <a:t>.</a:t>
            </a:r>
          </a:p>
          <a:p>
            <a:pPr algn="just"/>
            <a:r>
              <a:rPr lang="en-US" dirty="0" smtClean="0">
                <a:solidFill>
                  <a:srgbClr val="002060"/>
                </a:solidFill>
                <a:latin typeface="+mj-lt"/>
              </a:rPr>
              <a:t>The </a:t>
            </a:r>
            <a:r>
              <a:rPr lang="en-US" dirty="0" smtClean="0">
                <a:solidFill>
                  <a:srgbClr val="002060"/>
                </a:solidFill>
                <a:latin typeface="+mj-lt"/>
              </a:rPr>
              <a:t>refractive index of the fibre changes </a:t>
            </a:r>
            <a:r>
              <a:rPr lang="en-US" dirty="0" smtClean="0">
                <a:solidFill>
                  <a:srgbClr val="002060"/>
                </a:solidFill>
                <a:latin typeface="+mj-lt"/>
              </a:rPr>
              <a:t>suddenly at </a:t>
            </a:r>
            <a:r>
              <a:rPr lang="en-US" dirty="0" smtClean="0">
                <a:solidFill>
                  <a:srgbClr val="002060"/>
                </a:solidFill>
                <a:latin typeface="+mj-lt"/>
              </a:rPr>
              <a:t>the core-cladding </a:t>
            </a:r>
            <a:r>
              <a:rPr lang="en-US" dirty="0" smtClean="0">
                <a:solidFill>
                  <a:srgbClr val="002060"/>
                </a:solidFill>
                <a:latin typeface="+mj-lt"/>
              </a:rPr>
              <a:t>boundary. </a:t>
            </a:r>
            <a:endParaRPr lang="en-US" dirty="0">
              <a:solidFill>
                <a:srgbClr val="002060"/>
              </a:solidFill>
              <a:latin typeface="+mj-lt"/>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143000"/>
            <a:ext cx="8229600" cy="5181600"/>
          </a:xfrm>
        </p:spPr>
        <p:txBody>
          <a:bodyPr/>
          <a:lstStyle/>
          <a:p>
            <a:pPr algn="just"/>
            <a:r>
              <a:rPr lang="en-US" dirty="0" smtClean="0">
                <a:solidFill>
                  <a:srgbClr val="C00000"/>
                </a:solidFill>
                <a:latin typeface="+mj-lt"/>
              </a:rPr>
              <a:t>The variation of the refractive index of a step index fibre as a function of radial distance be mathematically represented as</a:t>
            </a:r>
            <a:endParaRPr lang="en-US" dirty="0">
              <a:solidFill>
                <a:srgbClr val="C00000"/>
              </a:solidFill>
              <a:latin typeface="+mj-lt"/>
            </a:endParaRPr>
          </a:p>
        </p:txBody>
      </p:sp>
      <p:pic>
        <p:nvPicPr>
          <p:cNvPr id="4"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743200" y="2362200"/>
            <a:ext cx="4629150" cy="476311"/>
          </a:xfrm>
          <a:prstGeom prst="rect">
            <a:avLst/>
          </a:prstGeom>
          <a:noFill/>
        </p:spPr>
      </p:pic>
      <p:pic>
        <p:nvPicPr>
          <p:cNvPr id="5"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429000" y="2895600"/>
            <a:ext cx="4155282" cy="505586"/>
          </a:xfrm>
          <a:prstGeom prst="rect">
            <a:avLst/>
          </a:prstGeom>
          <a:noFill/>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pPr marL="738188" indent="-280988"/>
            <a:r>
              <a:rPr lang="en-US" dirty="0" smtClean="0">
                <a:effectLst>
                  <a:outerShdw blurRad="38100" dist="38100" dir="2700000" algn="tl">
                    <a:srgbClr val="000000">
                      <a:alpha val="43137"/>
                    </a:srgbClr>
                  </a:outerShdw>
                </a:effectLst>
              </a:rPr>
              <a:t>Propagation of light in </a:t>
            </a:r>
            <a:r>
              <a:rPr lang="en-US" dirty="0" smtClean="0">
                <a:effectLst>
                  <a:outerShdw blurRad="38100" dist="38100" dir="2700000" algn="tl">
                    <a:srgbClr val="000000">
                      <a:alpha val="43137"/>
                    </a:srgbClr>
                  </a:outerShdw>
                </a:effectLst>
              </a:rPr>
              <a:t>SMF</a:t>
            </a:r>
          </a:p>
          <a:p>
            <a:pPr marL="738188" indent="-280988" algn="just"/>
            <a:r>
              <a:rPr lang="en-US" dirty="0" smtClean="0">
                <a:solidFill>
                  <a:srgbClr val="C00000"/>
                </a:solidFill>
                <a:latin typeface="+mj-lt"/>
              </a:rPr>
              <a:t>Light travels in SMF along a single path that is along the axis as shown in </a:t>
            </a:r>
            <a:r>
              <a:rPr lang="en-US" dirty="0" smtClean="0">
                <a:solidFill>
                  <a:srgbClr val="C00000"/>
                </a:solidFill>
                <a:latin typeface="+mj-lt"/>
              </a:rPr>
              <a:t>figure</a:t>
            </a:r>
          </a:p>
          <a:p>
            <a:pPr marL="738188" indent="-280988" algn="just"/>
            <a:r>
              <a:rPr lang="en-US" dirty="0" smtClean="0">
                <a:solidFill>
                  <a:schemeClr val="tx2"/>
                </a:solidFill>
                <a:latin typeface="+mj-lt"/>
              </a:rPr>
              <a:t>It </a:t>
            </a:r>
            <a:r>
              <a:rPr lang="en-US" dirty="0" smtClean="0">
                <a:solidFill>
                  <a:schemeClr val="tx2"/>
                </a:solidFill>
                <a:latin typeface="+mj-lt"/>
              </a:rPr>
              <a:t>is the zero order mode that is supported by a </a:t>
            </a:r>
            <a:r>
              <a:rPr lang="en-US" dirty="0" smtClean="0">
                <a:solidFill>
                  <a:schemeClr val="tx2"/>
                </a:solidFill>
                <a:latin typeface="+mj-lt"/>
              </a:rPr>
              <a:t>SMF</a:t>
            </a:r>
          </a:p>
          <a:p>
            <a:pPr marL="738188" indent="-280988" algn="just"/>
            <a:r>
              <a:rPr lang="en-US" dirty="0" smtClean="0">
                <a:solidFill>
                  <a:srgbClr val="C00000"/>
                </a:solidFill>
                <a:latin typeface="+mj-lt"/>
              </a:rPr>
              <a:t>Both </a:t>
            </a:r>
            <a:r>
              <a:rPr lang="en-US" dirty="0" smtClean="0">
                <a:solidFill>
                  <a:srgbClr val="C00000"/>
                </a:solidFill>
                <a:latin typeface="+mj-lt"/>
              </a:rPr>
              <a:t>Δ and N A are very small for single mode fibres</a:t>
            </a:r>
            <a:r>
              <a:rPr lang="en-US" dirty="0" smtClean="0">
                <a:solidFill>
                  <a:srgbClr val="C00000"/>
                </a:solidFill>
                <a:latin typeface="+mj-lt"/>
              </a:rPr>
              <a:t>.</a:t>
            </a:r>
          </a:p>
          <a:p>
            <a:pPr marL="738188" indent="-280988" algn="just"/>
            <a:r>
              <a:rPr lang="en-US" dirty="0" smtClean="0">
                <a:solidFill>
                  <a:schemeClr val="tx2"/>
                </a:solidFill>
                <a:latin typeface="+mj-lt"/>
              </a:rPr>
              <a:t>This </a:t>
            </a:r>
            <a:r>
              <a:rPr lang="en-US" dirty="0" smtClean="0">
                <a:solidFill>
                  <a:schemeClr val="tx2"/>
                </a:solidFill>
                <a:latin typeface="+mj-lt"/>
              </a:rPr>
              <a:t>small value is obtained by reducing the fibre radius and by making Δ </a:t>
            </a:r>
            <a:r>
              <a:rPr lang="en-US" dirty="0" smtClean="0">
                <a:solidFill>
                  <a:schemeClr val="tx2"/>
                </a:solidFill>
                <a:latin typeface="+mj-lt"/>
              </a:rPr>
              <a:t>to </a:t>
            </a:r>
            <a:r>
              <a:rPr lang="en-US" dirty="0" smtClean="0">
                <a:solidFill>
                  <a:schemeClr val="tx2"/>
                </a:solidFill>
                <a:latin typeface="+mj-lt"/>
              </a:rPr>
              <a:t>be small</a:t>
            </a:r>
            <a:r>
              <a:rPr lang="en-US" dirty="0" smtClean="0">
                <a:solidFill>
                  <a:schemeClr val="tx2"/>
                </a:solidFill>
                <a:latin typeface="+mj-lt"/>
              </a:rPr>
              <a:t>.</a:t>
            </a:r>
          </a:p>
          <a:p>
            <a:pPr marL="738188" indent="-280988" algn="just"/>
            <a:r>
              <a:rPr lang="en-US" dirty="0" smtClean="0">
                <a:solidFill>
                  <a:srgbClr val="C00000"/>
                </a:solidFill>
                <a:latin typeface="+mj-lt"/>
              </a:rPr>
              <a:t>The </a:t>
            </a:r>
            <a:r>
              <a:rPr lang="en-US" dirty="0" smtClean="0">
                <a:solidFill>
                  <a:srgbClr val="C00000"/>
                </a:solidFill>
                <a:latin typeface="+mj-lt"/>
              </a:rPr>
              <a:t>low N A means low acceptance angle. </a:t>
            </a:r>
            <a:endParaRPr lang="en-US" dirty="0" smtClean="0">
              <a:solidFill>
                <a:srgbClr val="C00000"/>
              </a:solidFill>
              <a:latin typeface="+mj-lt"/>
            </a:endParaRPr>
          </a:p>
          <a:p>
            <a:pPr marL="738188" indent="-280988" algn="just"/>
            <a:r>
              <a:rPr lang="en-US" dirty="0" smtClean="0">
                <a:solidFill>
                  <a:schemeClr val="tx2"/>
                </a:solidFill>
                <a:latin typeface="+mj-lt"/>
              </a:rPr>
              <a:t>Therefore</a:t>
            </a:r>
            <a:r>
              <a:rPr lang="en-US" dirty="0" smtClean="0">
                <a:solidFill>
                  <a:schemeClr val="tx2"/>
                </a:solidFill>
                <a:latin typeface="+mj-lt"/>
              </a:rPr>
              <a:t>, light coupling into the fibre becomes difficult. </a:t>
            </a:r>
            <a:endParaRPr lang="en-US" dirty="0" smtClean="0">
              <a:solidFill>
                <a:schemeClr val="tx2"/>
              </a:solidFill>
              <a:latin typeface="+mj-lt"/>
            </a:endParaRPr>
          </a:p>
          <a:p>
            <a:pPr marL="738188" indent="-280988" algn="just"/>
            <a:r>
              <a:rPr lang="en-US" dirty="0" smtClean="0">
                <a:solidFill>
                  <a:srgbClr val="C00000"/>
                </a:solidFill>
                <a:latin typeface="+mj-lt"/>
              </a:rPr>
              <a:t>Costly </a:t>
            </a:r>
            <a:r>
              <a:rPr lang="en-US" dirty="0" smtClean="0">
                <a:solidFill>
                  <a:srgbClr val="C00000"/>
                </a:solidFill>
                <a:latin typeface="+mj-lt"/>
              </a:rPr>
              <a:t>laser diodes are needed to launch light into SMDF.</a:t>
            </a:r>
            <a:endParaRPr lang="en-US" dirty="0" smtClean="0">
              <a:solidFill>
                <a:srgbClr val="C0000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1143000"/>
          </a:xfrm>
        </p:spPr>
        <p:txBody>
          <a:bodyPr/>
          <a:lstStyle/>
          <a:p>
            <a:pPr marL="514350" indent="-514350">
              <a:buClr>
                <a:schemeClr val="accent1">
                  <a:lumMod val="50000"/>
                </a:schemeClr>
              </a:buClr>
              <a:buSzPct val="100000"/>
              <a:buFont typeface="+mj-lt"/>
              <a:buAutoNum type="arabicParenR" startAt="2"/>
            </a:pPr>
            <a:r>
              <a:rPr lang="en-US" dirty="0" smtClean="0">
                <a:effectLst>
                  <a:outerShdw blurRad="38100" dist="38100" dir="2700000" algn="tl">
                    <a:srgbClr val="000000">
                      <a:alpha val="43137"/>
                    </a:srgbClr>
                  </a:outerShdw>
                </a:effectLst>
              </a:rPr>
              <a:t>Multi mode step index fiber</a:t>
            </a:r>
          </a:p>
          <a:p>
            <a:pPr marL="738188" indent="-280988">
              <a:buClr>
                <a:schemeClr val="bg2">
                  <a:lumMod val="50000"/>
                </a:schemeClr>
              </a:buClr>
              <a:buSzPct val="100000"/>
            </a:pPr>
            <a:r>
              <a:rPr lang="en-US" dirty="0" smtClean="0">
                <a:effectLst>
                  <a:outerShdw blurRad="38100" dist="38100" dir="2700000" algn="tl">
                    <a:srgbClr val="000000">
                      <a:alpha val="43137"/>
                    </a:srgbClr>
                  </a:outerShdw>
                </a:effectLst>
              </a:rPr>
              <a:t>structure</a:t>
            </a:r>
          </a:p>
        </p:txBody>
      </p:sp>
      <p:pic>
        <p:nvPicPr>
          <p:cNvPr id="4" name="Picture 3" descr="14.JPG"/>
          <p:cNvPicPr>
            <a:picLocks noChangeAspect="1"/>
          </p:cNvPicPr>
          <p:nvPr/>
        </p:nvPicPr>
        <p:blipFill>
          <a:blip r:embed="rId2" cstate="print"/>
          <a:stretch>
            <a:fillRect/>
          </a:stretch>
        </p:blipFill>
        <p:spPr>
          <a:xfrm>
            <a:off x="838200" y="2286000"/>
            <a:ext cx="7686907" cy="3352800"/>
          </a:xfrm>
          <a:prstGeom prst="rect">
            <a:avLst/>
          </a:prstGeom>
          <a:ln>
            <a:solidFill>
              <a:schemeClr val="tx1"/>
            </a:solidFill>
          </a:ln>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lstStyle/>
          <a:p>
            <a:pPr algn="just"/>
            <a:r>
              <a:rPr lang="en-US" b="1" dirty="0" smtClean="0">
                <a:solidFill>
                  <a:srgbClr val="C00000"/>
                </a:solidFill>
                <a:effectLst>
                  <a:outerShdw blurRad="38100" dist="38100" dir="2700000" algn="tl">
                    <a:srgbClr val="000000">
                      <a:alpha val="43137"/>
                    </a:srgbClr>
                  </a:outerShdw>
                </a:effectLst>
                <a:latin typeface="+mj-lt"/>
              </a:rPr>
              <a:t>Structure:</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The figure </a:t>
            </a:r>
            <a:r>
              <a:rPr lang="en-US" dirty="0" smtClean="0">
                <a:solidFill>
                  <a:srgbClr val="002060"/>
                </a:solidFill>
                <a:latin typeface="+mj-lt"/>
              </a:rPr>
              <a:t>shows (</a:t>
            </a:r>
            <a:r>
              <a:rPr lang="en-US" dirty="0" smtClean="0">
                <a:solidFill>
                  <a:srgbClr val="002060"/>
                </a:solidFill>
                <a:latin typeface="+mj-lt"/>
              </a:rPr>
              <a:t>a) its R.I. profile, (b) Ray paths (c) typical dimensions.</a:t>
            </a:r>
          </a:p>
          <a:p>
            <a:pPr algn="just"/>
            <a:r>
              <a:rPr lang="en-US" dirty="0" smtClean="0">
                <a:solidFill>
                  <a:srgbClr val="00B050"/>
                </a:solidFill>
                <a:latin typeface="+mj-lt"/>
              </a:rPr>
              <a:t>A multimode step index fibre is very much similar to the single mode step index fibre except that its core is of larger diameter. </a:t>
            </a:r>
            <a:endParaRPr lang="en-US" dirty="0" smtClean="0">
              <a:solidFill>
                <a:srgbClr val="00B050"/>
              </a:solidFill>
              <a:latin typeface="+mj-lt"/>
            </a:endParaRPr>
          </a:p>
          <a:p>
            <a:pPr algn="just"/>
            <a:r>
              <a:rPr lang="en-US" dirty="0" smtClean="0">
                <a:solidFill>
                  <a:srgbClr val="002060"/>
                </a:solidFill>
                <a:latin typeface="+mj-lt"/>
              </a:rPr>
              <a:t>The </a:t>
            </a:r>
            <a:r>
              <a:rPr lang="en-US" dirty="0" smtClean="0">
                <a:solidFill>
                  <a:srgbClr val="002060"/>
                </a:solidFill>
                <a:latin typeface="+mj-lt"/>
              </a:rPr>
              <a:t>core diameter is of the order of  50 to 100μm, which is very large compared to the wavelength of light</a:t>
            </a:r>
            <a:r>
              <a:rPr lang="en-US" dirty="0" smtClean="0">
                <a:solidFill>
                  <a:srgbClr val="002060"/>
                </a:solidFill>
                <a:latin typeface="+mj-lt"/>
              </a:rPr>
              <a:t>.</a:t>
            </a:r>
          </a:p>
          <a:p>
            <a:pPr algn="just"/>
            <a:r>
              <a:rPr lang="en-US" dirty="0" smtClean="0">
                <a:solidFill>
                  <a:srgbClr val="00B050"/>
                </a:solidFill>
                <a:latin typeface="+mj-lt"/>
              </a:rPr>
              <a:t>The </a:t>
            </a:r>
            <a:r>
              <a:rPr lang="en-US" dirty="0" smtClean="0">
                <a:solidFill>
                  <a:srgbClr val="00B050"/>
                </a:solidFill>
                <a:latin typeface="+mj-lt"/>
              </a:rPr>
              <a:t>external diameter of cladding is about 150 to 250μm. </a:t>
            </a:r>
            <a:endParaRPr lang="en-US" dirty="0">
              <a:latin typeface="+mj-lt"/>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381000"/>
            <a:ext cx="8229600" cy="6324600"/>
          </a:xfrm>
        </p:spPr>
        <p:txBody>
          <a:bodyPr>
            <a:noAutofit/>
          </a:bodyPr>
          <a:lstStyle/>
          <a:p>
            <a:pPr algn="just"/>
            <a:r>
              <a:rPr lang="en-US" sz="2800" b="1" dirty="0" smtClean="0">
                <a:solidFill>
                  <a:srgbClr val="FF0000"/>
                </a:solidFill>
                <a:latin typeface="+mj-lt"/>
              </a:rPr>
              <a:t>Propagation of light in MMF:</a:t>
            </a:r>
            <a:endParaRPr lang="en-US" sz="2800" dirty="0" smtClean="0">
              <a:solidFill>
                <a:srgbClr val="FF0000"/>
              </a:solidFill>
              <a:latin typeface="+mj-lt"/>
            </a:endParaRPr>
          </a:p>
          <a:p>
            <a:pPr algn="just"/>
            <a:r>
              <a:rPr lang="en-US" sz="2800" dirty="0" smtClean="0">
                <a:solidFill>
                  <a:srgbClr val="002060"/>
                </a:solidFill>
                <a:latin typeface="+mj-lt"/>
              </a:rPr>
              <a:t>Multimode step index fibre allows finite number of guided modes. </a:t>
            </a:r>
            <a:endParaRPr lang="en-US" sz="2800" dirty="0" smtClean="0">
              <a:solidFill>
                <a:srgbClr val="002060"/>
              </a:solidFill>
              <a:latin typeface="+mj-lt"/>
            </a:endParaRPr>
          </a:p>
          <a:p>
            <a:pPr algn="just"/>
            <a:r>
              <a:rPr lang="en-US" sz="2800" dirty="0" smtClean="0">
                <a:solidFill>
                  <a:srgbClr val="C00000"/>
                </a:solidFill>
                <a:latin typeface="+mj-lt"/>
              </a:rPr>
              <a:t>The </a:t>
            </a:r>
            <a:r>
              <a:rPr lang="en-US" sz="2800" dirty="0" smtClean="0">
                <a:solidFill>
                  <a:srgbClr val="C00000"/>
                </a:solidFill>
                <a:latin typeface="+mj-lt"/>
              </a:rPr>
              <a:t>direction of polarization, alignment of electric and magnetic fields will be different in rays of different modes. </a:t>
            </a:r>
            <a:endParaRPr lang="en-US" sz="2800" dirty="0" smtClean="0">
              <a:solidFill>
                <a:srgbClr val="C00000"/>
              </a:solidFill>
              <a:latin typeface="+mj-lt"/>
            </a:endParaRPr>
          </a:p>
          <a:p>
            <a:pPr algn="just"/>
            <a:r>
              <a:rPr lang="en-US" sz="2800" dirty="0" smtClean="0">
                <a:solidFill>
                  <a:srgbClr val="002060"/>
                </a:solidFill>
                <a:latin typeface="+mj-lt"/>
              </a:rPr>
              <a:t>Many </a:t>
            </a:r>
            <a:r>
              <a:rPr lang="en-US" sz="2800" dirty="0" smtClean="0">
                <a:solidFill>
                  <a:srgbClr val="002060"/>
                </a:solidFill>
                <a:latin typeface="+mj-lt"/>
              </a:rPr>
              <a:t>zigzag paths of propagation are permitted in a MMF.  </a:t>
            </a:r>
          </a:p>
          <a:p>
            <a:pPr algn="just"/>
            <a:r>
              <a:rPr lang="en-US" sz="2800" dirty="0" smtClean="0">
                <a:solidFill>
                  <a:srgbClr val="C00000"/>
                </a:solidFill>
                <a:latin typeface="+mj-lt"/>
              </a:rPr>
              <a:t>The path length along the axis of the fibre is shorter while the other zigzag paths are longer. </a:t>
            </a:r>
            <a:endParaRPr lang="en-US" sz="2800" dirty="0" smtClean="0">
              <a:solidFill>
                <a:srgbClr val="C00000"/>
              </a:solidFill>
              <a:latin typeface="+mj-lt"/>
            </a:endParaRPr>
          </a:p>
          <a:p>
            <a:pPr algn="just"/>
            <a:r>
              <a:rPr lang="en-US" sz="2800" dirty="0" smtClean="0">
                <a:solidFill>
                  <a:srgbClr val="002060"/>
                </a:solidFill>
                <a:latin typeface="+mj-lt"/>
              </a:rPr>
              <a:t>The </a:t>
            </a:r>
            <a:r>
              <a:rPr lang="en-US" sz="2800" dirty="0" smtClean="0">
                <a:solidFill>
                  <a:srgbClr val="002060"/>
                </a:solidFill>
                <a:latin typeface="+mj-lt"/>
              </a:rPr>
              <a:t>lower order modes reach the end of the fibre earlier while the high order modes reach after some time </a:t>
            </a:r>
            <a:r>
              <a:rPr lang="en-US" sz="2800" dirty="0" smtClean="0">
                <a:solidFill>
                  <a:srgbClr val="002060"/>
                </a:solidFill>
                <a:latin typeface="+mj-lt"/>
              </a:rPr>
              <a:t>delay</a:t>
            </a:r>
            <a:endParaRPr lang="en-US" sz="2800" dirty="0" smtClean="0">
              <a:solidFill>
                <a:srgbClr val="002060"/>
              </a:solidFill>
              <a:latin typeface="+mj-lt"/>
            </a:endParaRPr>
          </a:p>
          <a:p>
            <a:pPr algn="just"/>
            <a:endParaRPr lang="en-US" sz="2800" dirty="0">
              <a:latin typeface="+mj-lt"/>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1066800"/>
          </a:xfrm>
        </p:spPr>
        <p:txBody>
          <a:bodyPr/>
          <a:lstStyle/>
          <a:p>
            <a:pPr marL="514350" indent="-514350">
              <a:buClr>
                <a:schemeClr val="accent1">
                  <a:lumMod val="50000"/>
                </a:schemeClr>
              </a:buClr>
              <a:buSzPct val="100000"/>
              <a:buFont typeface="+mj-lt"/>
              <a:buAutoNum type="arabicParenR" startAt="3"/>
            </a:pPr>
            <a:r>
              <a:rPr lang="en-US" dirty="0" smtClean="0">
                <a:effectLst>
                  <a:outerShdw blurRad="38100" dist="38100" dir="2700000" algn="tl">
                    <a:srgbClr val="000000">
                      <a:alpha val="43137"/>
                    </a:srgbClr>
                  </a:outerShdw>
                </a:effectLst>
              </a:rPr>
              <a:t>Graded index (grin) fiber</a:t>
            </a:r>
          </a:p>
          <a:p>
            <a:pPr marL="738188" indent="-280988">
              <a:buClr>
                <a:schemeClr val="bg2">
                  <a:lumMod val="50000"/>
                </a:schemeClr>
              </a:buClr>
              <a:buSzPct val="100000"/>
            </a:pPr>
            <a:r>
              <a:rPr lang="en-US" dirty="0" smtClean="0">
                <a:effectLst>
                  <a:outerShdw blurRad="38100" dist="38100" dir="2700000" algn="tl">
                    <a:srgbClr val="000000">
                      <a:alpha val="43137"/>
                    </a:srgbClr>
                  </a:outerShdw>
                </a:effectLst>
              </a:rPr>
              <a:t>structure</a:t>
            </a:r>
          </a:p>
        </p:txBody>
      </p:sp>
      <p:pic>
        <p:nvPicPr>
          <p:cNvPr id="4" name="Picture 3" descr="15.JPG"/>
          <p:cNvPicPr>
            <a:picLocks noChangeAspect="1"/>
          </p:cNvPicPr>
          <p:nvPr/>
        </p:nvPicPr>
        <p:blipFill>
          <a:blip r:embed="rId2" cstate="print"/>
          <a:stretch>
            <a:fillRect/>
          </a:stretch>
        </p:blipFill>
        <p:spPr>
          <a:xfrm>
            <a:off x="762000" y="1905000"/>
            <a:ext cx="7620000" cy="2876550"/>
          </a:xfrm>
          <a:prstGeom prst="rect">
            <a:avLst/>
          </a:prstGeom>
          <a:ln>
            <a:solidFill>
              <a:schemeClr val="tx1"/>
            </a:solidFill>
          </a:ln>
        </p:spPr>
      </p:pic>
      <p:sp>
        <p:nvSpPr>
          <p:cNvPr id="8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8193"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905000" y="5029200"/>
            <a:ext cx="4981575" cy="1276350"/>
          </a:xfrm>
          <a:prstGeom prst="rect">
            <a:avLst/>
          </a:prstGeom>
          <a:noFill/>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762000"/>
          </a:xfrm>
        </p:spPr>
        <p:txBody>
          <a:bodyPr/>
          <a:lstStyle/>
          <a:p>
            <a:pPr marL="738188" indent="-280988"/>
            <a:r>
              <a:rPr lang="en-US" dirty="0" smtClean="0">
                <a:effectLst>
                  <a:outerShdw blurRad="38100" dist="38100" dir="2700000" algn="tl">
                    <a:srgbClr val="000000">
                      <a:alpha val="43137"/>
                    </a:srgbClr>
                  </a:outerShdw>
                </a:effectLst>
              </a:rPr>
              <a:t>Propagation of light in SMF</a:t>
            </a:r>
          </a:p>
        </p:txBody>
      </p:sp>
      <p:pic>
        <p:nvPicPr>
          <p:cNvPr id="4" name="Picture 3" descr="16.JPG"/>
          <p:cNvPicPr>
            <a:picLocks noChangeAspect="1"/>
          </p:cNvPicPr>
          <p:nvPr/>
        </p:nvPicPr>
        <p:blipFill>
          <a:blip r:embed="rId2" cstate="print"/>
          <a:stretch>
            <a:fillRect/>
          </a:stretch>
        </p:blipFill>
        <p:spPr>
          <a:xfrm>
            <a:off x="1238250" y="1752600"/>
            <a:ext cx="6667500" cy="2419350"/>
          </a:xfrm>
          <a:prstGeom prst="rect">
            <a:avLst/>
          </a:prstGeom>
          <a:ln>
            <a:solidFill>
              <a:schemeClr val="tx1"/>
            </a:solidFill>
          </a:ln>
        </p:spPr>
      </p:pic>
      <p:pic>
        <p:nvPicPr>
          <p:cNvPr id="54274"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743200" y="4410075"/>
            <a:ext cx="4057650" cy="847725"/>
          </a:xfrm>
          <a:prstGeom prst="rect">
            <a:avLst/>
          </a:prstGeom>
          <a:noFill/>
        </p:spPr>
      </p:pic>
      <p:pic>
        <p:nvPicPr>
          <p:cNvPr id="54273"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124200" y="5324475"/>
            <a:ext cx="1971675" cy="847725"/>
          </a:xfrm>
          <a:prstGeom prst="rect">
            <a:avLst/>
          </a:prstGeom>
          <a:noFill/>
        </p:spPr>
      </p:pic>
      <p:sp>
        <p:nvSpPr>
          <p:cNvPr id="54275"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54276" name="Rectangle 4"/>
          <p:cNvSpPr>
            <a:spLocks noChangeArrowheads="1"/>
          </p:cNvSpPr>
          <p:nvPr/>
        </p:nvSpPr>
        <p:spPr bwMode="auto">
          <a:xfrm>
            <a:off x="0" y="1304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4277" name="Rectangle 5"/>
          <p:cNvSpPr>
            <a:spLocks noChangeArrowheads="1"/>
          </p:cNvSpPr>
          <p:nvPr/>
        </p:nvSpPr>
        <p:spPr bwMode="auto">
          <a:xfrm>
            <a:off x="0" y="2152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r>
              <a:rPr lang="en-US" sz="4000" b="1" dirty="0" smtClean="0">
                <a:solidFill>
                  <a:srgbClr val="C00000"/>
                </a:solidFill>
                <a:effectLst>
                  <a:outerShdw blurRad="38100" dist="38100" dir="2700000" algn="tl">
                    <a:srgbClr val="000000">
                      <a:alpha val="43137"/>
                    </a:srgbClr>
                  </a:outerShdw>
                </a:effectLst>
              </a:rPr>
              <a:t>Materials:</a:t>
            </a:r>
            <a:endParaRPr lang="en-US" sz="40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4876800"/>
          </a:xfrm>
        </p:spPr>
        <p:txBody>
          <a:bodyPr/>
          <a:lstStyle/>
          <a:p>
            <a:pPr algn="just"/>
            <a:r>
              <a:rPr lang="en-US" dirty="0" smtClean="0">
                <a:solidFill>
                  <a:srgbClr val="002060"/>
                </a:solidFill>
                <a:latin typeface="+mj-lt"/>
              </a:rPr>
              <a:t>Optical fibres are fabricated from glass or plastic which are transparent to optical frequencies. Step index fibres are produced in three forms:</a:t>
            </a:r>
          </a:p>
          <a:p>
            <a:pPr marL="514350" lvl="0" indent="-514350" algn="just">
              <a:buFont typeface="+mj-lt"/>
              <a:buAutoNum type="arabicPeriod"/>
            </a:pPr>
            <a:r>
              <a:rPr lang="en-US" dirty="0" smtClean="0">
                <a:solidFill>
                  <a:srgbClr val="FF0000"/>
                </a:solidFill>
                <a:latin typeface="+mj-lt"/>
              </a:rPr>
              <a:t>A glass core cladded with a glass having  a slightly lower refractive index,</a:t>
            </a:r>
          </a:p>
          <a:p>
            <a:pPr marL="514350" lvl="0" indent="-514350" algn="just">
              <a:buFont typeface="+mj-lt"/>
              <a:buAutoNum type="arabicPeriod"/>
            </a:pPr>
            <a:r>
              <a:rPr lang="en-US" dirty="0" smtClean="0">
                <a:solidFill>
                  <a:srgbClr val="FF0000"/>
                </a:solidFill>
                <a:latin typeface="+mj-lt"/>
              </a:rPr>
              <a:t>A silica glass core cladded with plastics   and</a:t>
            </a:r>
          </a:p>
          <a:p>
            <a:pPr marL="514350" lvl="0" indent="-514350" algn="just">
              <a:buFont typeface="+mj-lt"/>
              <a:buAutoNum type="arabicPeriod"/>
            </a:pPr>
            <a:r>
              <a:rPr lang="en-US" dirty="0" smtClean="0">
                <a:solidFill>
                  <a:srgbClr val="FF0000"/>
                </a:solidFill>
                <a:latin typeface="+mj-lt"/>
              </a:rPr>
              <a:t>A plastic core cladded with another plastic. </a:t>
            </a:r>
            <a:endParaRPr lang="en-US" dirty="0" smtClean="0">
              <a:solidFill>
                <a:srgbClr val="FF0000"/>
              </a:solidFill>
              <a:latin typeface="+mj-lt"/>
            </a:endParaRPr>
          </a:p>
          <a:p>
            <a:pPr marL="514350" lvl="0" indent="-514350" algn="just">
              <a:buNone/>
            </a:pPr>
            <a:r>
              <a:rPr lang="en-US" dirty="0" smtClean="0">
                <a:solidFill>
                  <a:srgbClr val="002060"/>
                </a:solidFill>
                <a:latin typeface="+mj-lt"/>
              </a:rPr>
              <a:t>Generally </a:t>
            </a:r>
            <a:r>
              <a:rPr lang="en-US" dirty="0" smtClean="0">
                <a:solidFill>
                  <a:srgbClr val="002060"/>
                </a:solidFill>
                <a:latin typeface="+mj-lt"/>
              </a:rPr>
              <a:t>the refractive index step is the smallest for </a:t>
            </a:r>
            <a:r>
              <a:rPr lang="en-US" dirty="0" smtClean="0">
                <a:solidFill>
                  <a:srgbClr val="002060"/>
                </a:solidFill>
                <a:latin typeface="+mj-lt"/>
              </a:rPr>
              <a:t>all</a:t>
            </a:r>
          </a:p>
          <a:p>
            <a:pPr marL="514350" lvl="0" indent="-514350" algn="just">
              <a:buNone/>
            </a:pPr>
            <a:r>
              <a:rPr lang="en-US" dirty="0" smtClean="0">
                <a:solidFill>
                  <a:srgbClr val="002060"/>
                </a:solidFill>
                <a:latin typeface="+mj-lt"/>
              </a:rPr>
              <a:t>glass </a:t>
            </a:r>
            <a:r>
              <a:rPr lang="en-US" dirty="0" smtClean="0">
                <a:solidFill>
                  <a:srgbClr val="002060"/>
                </a:solidFill>
                <a:latin typeface="+mj-lt"/>
              </a:rPr>
              <a:t>fibres, a little larger for the plastic clad Silica </a:t>
            </a:r>
            <a:r>
              <a:rPr lang="en-US" dirty="0" smtClean="0">
                <a:solidFill>
                  <a:srgbClr val="002060"/>
                </a:solidFill>
                <a:latin typeface="+mj-lt"/>
              </a:rPr>
              <a:t>PCS</a:t>
            </a:r>
          </a:p>
          <a:p>
            <a:pPr marL="514350" lvl="0" indent="-514350" algn="just">
              <a:buNone/>
            </a:pPr>
            <a:r>
              <a:rPr lang="en-US" dirty="0" smtClean="0">
                <a:solidFill>
                  <a:srgbClr val="002060"/>
                </a:solidFill>
                <a:latin typeface="+mj-lt"/>
              </a:rPr>
              <a:t>(fibres</a:t>
            </a:r>
            <a:r>
              <a:rPr lang="en-US" dirty="0" smtClean="0">
                <a:solidFill>
                  <a:srgbClr val="002060"/>
                </a:solidFill>
                <a:latin typeface="+mj-lt"/>
              </a:rPr>
              <a:t>) and the largest for all plastic construction.</a:t>
            </a:r>
          </a:p>
          <a:p>
            <a:pPr algn="just"/>
            <a:endParaRPr lang="en-US" dirty="0">
              <a:latin typeface="+mj-lt"/>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79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762000"/>
            <a:ext cx="8229600" cy="5562600"/>
          </a:xfrm>
        </p:spPr>
        <p:txBody>
          <a:bodyPr>
            <a:normAutofit/>
          </a:bodyPr>
          <a:lstStyle/>
          <a:p>
            <a:pPr lvl="0" algn="just"/>
            <a:r>
              <a:rPr lang="en-US" sz="2800" b="1" dirty="0" smtClean="0">
                <a:solidFill>
                  <a:srgbClr val="002060"/>
                </a:solidFill>
                <a:effectLst>
                  <a:outerShdw blurRad="38100" dist="38100" dir="2700000" algn="tl">
                    <a:srgbClr val="000000">
                      <a:alpha val="43137"/>
                    </a:srgbClr>
                  </a:outerShdw>
                </a:effectLst>
                <a:latin typeface="+mj-lt"/>
              </a:rPr>
              <a:t>All Glass Fibres:</a:t>
            </a:r>
            <a:endParaRPr lang="en-US" sz="2800" dirty="0" smtClean="0">
              <a:solidFill>
                <a:srgbClr val="002060"/>
              </a:solidFill>
              <a:effectLst>
                <a:outerShdw blurRad="38100" dist="38100" dir="2700000" algn="tl">
                  <a:srgbClr val="000000">
                    <a:alpha val="43137"/>
                  </a:srgbClr>
                </a:outerShdw>
              </a:effectLst>
              <a:latin typeface="+mj-lt"/>
            </a:endParaRPr>
          </a:p>
          <a:p>
            <a:pPr algn="just"/>
            <a:r>
              <a:rPr lang="en-US" sz="2800" dirty="0" smtClean="0">
                <a:solidFill>
                  <a:srgbClr val="C00000"/>
                </a:solidFill>
                <a:latin typeface="+mj-lt"/>
              </a:rPr>
              <a:t>The basic material </a:t>
            </a:r>
            <a:r>
              <a:rPr lang="en-US" sz="2800" dirty="0" smtClean="0">
                <a:solidFill>
                  <a:srgbClr val="C00000"/>
                </a:solidFill>
                <a:latin typeface="+mj-lt"/>
              </a:rPr>
              <a:t>of </a:t>
            </a:r>
            <a:r>
              <a:rPr lang="en-US" sz="2800" dirty="0" smtClean="0">
                <a:solidFill>
                  <a:srgbClr val="C00000"/>
                </a:solidFill>
                <a:latin typeface="+mj-lt"/>
              </a:rPr>
              <a:t>optical fibres is silica (SiO</a:t>
            </a:r>
            <a:r>
              <a:rPr lang="en-US" sz="2800" baseline="-25000" dirty="0" smtClean="0">
                <a:solidFill>
                  <a:srgbClr val="C00000"/>
                </a:solidFill>
                <a:latin typeface="+mj-lt"/>
              </a:rPr>
              <a:t>2</a:t>
            </a:r>
            <a:r>
              <a:rPr lang="en-US" sz="2800" dirty="0" smtClean="0">
                <a:solidFill>
                  <a:srgbClr val="C00000"/>
                </a:solidFill>
                <a:latin typeface="+mj-lt"/>
              </a:rPr>
              <a:t>). It has a refractive index of 1.458 at λ=850nm. </a:t>
            </a:r>
            <a:endParaRPr lang="en-US" sz="2800" dirty="0" smtClean="0">
              <a:solidFill>
                <a:srgbClr val="C00000"/>
              </a:solidFill>
              <a:latin typeface="+mj-lt"/>
            </a:endParaRPr>
          </a:p>
          <a:p>
            <a:pPr algn="just"/>
            <a:r>
              <a:rPr lang="en-US" sz="2800" dirty="0" smtClean="0">
                <a:solidFill>
                  <a:srgbClr val="002060"/>
                </a:solidFill>
                <a:latin typeface="+mj-lt"/>
              </a:rPr>
              <a:t>The </a:t>
            </a:r>
            <a:r>
              <a:rPr lang="en-US" sz="2800" dirty="0" smtClean="0">
                <a:solidFill>
                  <a:srgbClr val="002060"/>
                </a:solidFill>
                <a:latin typeface="+mj-lt"/>
              </a:rPr>
              <a:t>materials of different refractive index are obtained by doping silica material with various oxides. </a:t>
            </a:r>
            <a:endParaRPr lang="en-US" sz="2800" dirty="0" smtClean="0">
              <a:solidFill>
                <a:srgbClr val="002060"/>
              </a:solidFill>
              <a:latin typeface="+mj-lt"/>
            </a:endParaRPr>
          </a:p>
          <a:p>
            <a:pPr algn="just"/>
            <a:r>
              <a:rPr lang="en-US" sz="2800" dirty="0" smtClean="0">
                <a:solidFill>
                  <a:srgbClr val="C00000"/>
                </a:solidFill>
                <a:latin typeface="+mj-lt"/>
              </a:rPr>
              <a:t>If </a:t>
            </a:r>
            <a:r>
              <a:rPr lang="en-US" sz="2800" dirty="0" smtClean="0">
                <a:solidFill>
                  <a:srgbClr val="C00000"/>
                </a:solidFill>
                <a:latin typeface="+mj-lt"/>
              </a:rPr>
              <a:t>the silica is doped with Germania (GeO</a:t>
            </a:r>
            <a:r>
              <a:rPr lang="en-US" sz="2800" baseline="-25000" dirty="0" smtClean="0">
                <a:solidFill>
                  <a:srgbClr val="C00000"/>
                </a:solidFill>
                <a:latin typeface="+mj-lt"/>
              </a:rPr>
              <a:t>2</a:t>
            </a:r>
            <a:r>
              <a:rPr lang="en-US" sz="2800" dirty="0" smtClean="0">
                <a:solidFill>
                  <a:srgbClr val="C00000"/>
                </a:solidFill>
                <a:latin typeface="+mj-lt"/>
              </a:rPr>
              <a:t>) or phosphorous </a:t>
            </a:r>
            <a:r>
              <a:rPr lang="en-US" sz="2800" dirty="0" err="1" smtClean="0">
                <a:solidFill>
                  <a:srgbClr val="C00000"/>
                </a:solidFill>
                <a:latin typeface="+mj-lt"/>
              </a:rPr>
              <a:t>pentoxide</a:t>
            </a:r>
            <a:r>
              <a:rPr lang="en-US" sz="2800" dirty="0" smtClean="0">
                <a:solidFill>
                  <a:srgbClr val="C00000"/>
                </a:solidFill>
                <a:latin typeface="+mj-lt"/>
              </a:rPr>
              <a:t> (P</a:t>
            </a:r>
            <a:r>
              <a:rPr lang="en-US" sz="2800" baseline="-25000" dirty="0" smtClean="0">
                <a:solidFill>
                  <a:srgbClr val="C00000"/>
                </a:solidFill>
                <a:latin typeface="+mj-lt"/>
              </a:rPr>
              <a:t>2</a:t>
            </a:r>
            <a:r>
              <a:rPr lang="en-US" sz="2800" dirty="0" smtClean="0">
                <a:solidFill>
                  <a:srgbClr val="C00000"/>
                </a:solidFill>
                <a:latin typeface="+mj-lt"/>
              </a:rPr>
              <a:t>O</a:t>
            </a:r>
            <a:r>
              <a:rPr lang="en-US" sz="2800" baseline="-25000" dirty="0" smtClean="0">
                <a:solidFill>
                  <a:srgbClr val="C00000"/>
                </a:solidFill>
                <a:latin typeface="+mj-lt"/>
              </a:rPr>
              <a:t>5</a:t>
            </a:r>
            <a:r>
              <a:rPr lang="en-US" sz="2800" dirty="0" smtClean="0">
                <a:solidFill>
                  <a:srgbClr val="C00000"/>
                </a:solidFill>
                <a:latin typeface="+mj-lt"/>
              </a:rPr>
              <a:t>), the refractive index of the material increases. </a:t>
            </a:r>
            <a:endParaRPr lang="en-US" sz="2800" dirty="0" smtClean="0">
              <a:solidFill>
                <a:srgbClr val="C00000"/>
              </a:solidFill>
              <a:latin typeface="+mj-lt"/>
            </a:endParaRPr>
          </a:p>
          <a:p>
            <a:pPr algn="just"/>
            <a:r>
              <a:rPr lang="en-US" sz="2800" dirty="0" smtClean="0">
                <a:solidFill>
                  <a:srgbClr val="002060"/>
                </a:solidFill>
                <a:latin typeface="+mj-lt"/>
              </a:rPr>
              <a:t>Such </a:t>
            </a:r>
            <a:r>
              <a:rPr lang="en-US" sz="2800" dirty="0" smtClean="0">
                <a:solidFill>
                  <a:srgbClr val="002060"/>
                </a:solidFill>
                <a:latin typeface="+mj-lt"/>
              </a:rPr>
              <a:t>materials are used as core materials and pure silica is used as cladding material in these cases. </a:t>
            </a:r>
            <a:endParaRPr lang="en-US" sz="2800" dirty="0">
              <a:solidFill>
                <a:srgbClr val="002060"/>
              </a:solidFill>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noAutofit/>
          </a:bodyPr>
          <a:lstStyle/>
          <a:p>
            <a:pPr algn="just"/>
            <a:r>
              <a:rPr lang="en-US" sz="2800" b="1" dirty="0" smtClean="0">
                <a:solidFill>
                  <a:srgbClr val="FF0000"/>
                </a:solidFill>
                <a:latin typeface="+mj-lt"/>
              </a:rPr>
              <a:t>Principle:</a:t>
            </a:r>
            <a:r>
              <a:rPr lang="en-US" sz="2800" dirty="0" smtClean="0">
                <a:solidFill>
                  <a:srgbClr val="FF0000"/>
                </a:solidFill>
                <a:latin typeface="+mj-lt"/>
              </a:rPr>
              <a:t> </a:t>
            </a:r>
            <a:r>
              <a:rPr lang="en-US" sz="2800" dirty="0" smtClean="0">
                <a:solidFill>
                  <a:srgbClr val="0000CC"/>
                </a:solidFill>
                <a:latin typeface="+mj-lt"/>
              </a:rPr>
              <a:t>Light propagate in optical fiber from one of its ends to the other end is based on the principle of total internal reflection.</a:t>
            </a:r>
            <a:r>
              <a:rPr lang="en-US" sz="2800" dirty="0" smtClean="0">
                <a:latin typeface="+mj-lt"/>
              </a:rPr>
              <a:t> </a:t>
            </a:r>
          </a:p>
          <a:p>
            <a:pPr algn="just"/>
            <a:r>
              <a:rPr lang="en-US" sz="2800" dirty="0" smtClean="0">
                <a:solidFill>
                  <a:srgbClr val="C00000"/>
                </a:solidFill>
                <a:latin typeface="+mj-lt"/>
              </a:rPr>
              <a:t>When light enters one end of the fiber, it undergoes successive total internal reflection from side walls and travels down the length of the fiber along a zigzag path</a:t>
            </a:r>
          </a:p>
          <a:p>
            <a:pPr algn="just"/>
            <a:r>
              <a:rPr lang="en-US" sz="2800" dirty="0" smtClean="0">
                <a:solidFill>
                  <a:srgbClr val="7030A0"/>
                </a:solidFill>
                <a:latin typeface="+mj-lt"/>
              </a:rPr>
              <a:t>A small fraction of light may escape through sidewalls but a major fraction emerges out from the exit end of the fiber </a:t>
            </a:r>
          </a:p>
          <a:p>
            <a:pPr algn="just"/>
            <a:r>
              <a:rPr lang="en-US" sz="2800" dirty="0" smtClean="0">
                <a:solidFill>
                  <a:srgbClr val="002060"/>
                </a:solidFill>
                <a:latin typeface="+mj-lt"/>
              </a:rPr>
              <a:t>Light can travel through fiber even if it is bent.</a:t>
            </a:r>
          </a:p>
          <a:p>
            <a:endParaRPr lang="en-US" sz="28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219200"/>
            <a:ext cx="8229600" cy="5105400"/>
          </a:xfrm>
        </p:spPr>
        <p:txBody>
          <a:bodyPr>
            <a:normAutofit/>
          </a:bodyPr>
          <a:lstStyle/>
          <a:p>
            <a:pPr algn="just"/>
            <a:r>
              <a:rPr lang="en-US" sz="3200" dirty="0" smtClean="0">
                <a:solidFill>
                  <a:srgbClr val="002060"/>
                </a:solidFill>
                <a:latin typeface="+mj-lt"/>
              </a:rPr>
              <a:t>When pure silica is doped with </a:t>
            </a:r>
            <a:r>
              <a:rPr lang="en-US" sz="3200" dirty="0" err="1" smtClean="0">
                <a:solidFill>
                  <a:srgbClr val="002060"/>
                </a:solidFill>
                <a:latin typeface="+mj-lt"/>
              </a:rPr>
              <a:t>boria</a:t>
            </a:r>
            <a:r>
              <a:rPr lang="en-US" sz="3200" dirty="0" smtClean="0">
                <a:solidFill>
                  <a:srgbClr val="002060"/>
                </a:solidFill>
                <a:latin typeface="+mj-lt"/>
              </a:rPr>
              <a:t> (B</a:t>
            </a:r>
            <a:r>
              <a:rPr lang="en-US" sz="3200" baseline="-25000" dirty="0" smtClean="0">
                <a:solidFill>
                  <a:srgbClr val="002060"/>
                </a:solidFill>
                <a:latin typeface="+mj-lt"/>
              </a:rPr>
              <a:t>2</a:t>
            </a:r>
            <a:r>
              <a:rPr lang="en-US" sz="3200" dirty="0" smtClean="0">
                <a:solidFill>
                  <a:srgbClr val="002060"/>
                </a:solidFill>
                <a:latin typeface="+mj-lt"/>
              </a:rPr>
              <a:t>O</a:t>
            </a:r>
            <a:r>
              <a:rPr lang="en-US" sz="3200" baseline="-25000" dirty="0" smtClean="0">
                <a:solidFill>
                  <a:srgbClr val="002060"/>
                </a:solidFill>
                <a:latin typeface="+mj-lt"/>
              </a:rPr>
              <a:t>3</a:t>
            </a:r>
            <a:r>
              <a:rPr lang="en-US" sz="3200" dirty="0" smtClean="0">
                <a:solidFill>
                  <a:srgbClr val="002060"/>
                </a:solidFill>
                <a:latin typeface="+mj-lt"/>
              </a:rPr>
              <a:t>) or fluorine, its refractive index decreases</a:t>
            </a:r>
            <a:r>
              <a:rPr lang="en-US" sz="3200" dirty="0" smtClean="0">
                <a:solidFill>
                  <a:srgbClr val="002060"/>
                </a:solidFill>
                <a:latin typeface="+mj-lt"/>
              </a:rPr>
              <a:t>.</a:t>
            </a:r>
          </a:p>
          <a:p>
            <a:pPr algn="just"/>
            <a:r>
              <a:rPr lang="en-US" sz="3200" dirty="0" smtClean="0">
                <a:solidFill>
                  <a:srgbClr val="C00000"/>
                </a:solidFill>
                <a:latin typeface="+mj-lt"/>
              </a:rPr>
              <a:t>These </a:t>
            </a:r>
            <a:r>
              <a:rPr lang="en-US" sz="3200" dirty="0" smtClean="0">
                <a:solidFill>
                  <a:srgbClr val="C00000"/>
                </a:solidFill>
                <a:latin typeface="+mj-lt"/>
              </a:rPr>
              <a:t>materials are used for cladding when pure silica is used as core material.</a:t>
            </a:r>
          </a:p>
          <a:p>
            <a:pPr algn="just"/>
            <a:r>
              <a:rPr lang="en-US" sz="3200" dirty="0" smtClean="0">
                <a:solidFill>
                  <a:srgbClr val="002060"/>
                </a:solidFill>
                <a:latin typeface="+mj-lt"/>
              </a:rPr>
              <a:t>The </a:t>
            </a:r>
            <a:r>
              <a:rPr lang="en-US" sz="3200" dirty="0" smtClean="0">
                <a:solidFill>
                  <a:srgbClr val="002060"/>
                </a:solidFill>
                <a:latin typeface="+mj-lt"/>
              </a:rPr>
              <a:t>examples for fibre compositions are</a:t>
            </a:r>
          </a:p>
          <a:p>
            <a:pPr marL="514350" lvl="0" indent="-514350" algn="just">
              <a:buFont typeface="+mj-lt"/>
              <a:buAutoNum type="arabicPeriod"/>
            </a:pPr>
            <a:r>
              <a:rPr lang="en-US" sz="3200" dirty="0" smtClean="0">
                <a:solidFill>
                  <a:srgbClr val="C00000"/>
                </a:solidFill>
                <a:latin typeface="+mj-lt"/>
              </a:rPr>
              <a:t>SiO</a:t>
            </a:r>
            <a:r>
              <a:rPr lang="en-US" sz="3200" baseline="-25000" dirty="0" smtClean="0">
                <a:solidFill>
                  <a:srgbClr val="C00000"/>
                </a:solidFill>
                <a:latin typeface="+mj-lt"/>
              </a:rPr>
              <a:t>2</a:t>
            </a:r>
            <a:r>
              <a:rPr lang="en-US" sz="3200" dirty="0" smtClean="0">
                <a:solidFill>
                  <a:srgbClr val="C00000"/>
                </a:solidFill>
                <a:latin typeface="+mj-lt"/>
              </a:rPr>
              <a:t> core – B</a:t>
            </a:r>
            <a:r>
              <a:rPr lang="en-US" sz="3200" baseline="-25000" dirty="0" smtClean="0">
                <a:solidFill>
                  <a:srgbClr val="C00000"/>
                </a:solidFill>
                <a:latin typeface="+mj-lt"/>
              </a:rPr>
              <a:t>2</a:t>
            </a:r>
            <a:r>
              <a:rPr lang="en-US" sz="3200" dirty="0" smtClean="0">
                <a:solidFill>
                  <a:srgbClr val="C00000"/>
                </a:solidFill>
                <a:latin typeface="+mj-lt"/>
              </a:rPr>
              <a:t>O</a:t>
            </a:r>
            <a:r>
              <a:rPr lang="en-US" sz="3200" baseline="-25000" dirty="0" smtClean="0">
                <a:solidFill>
                  <a:srgbClr val="C00000"/>
                </a:solidFill>
                <a:latin typeface="+mj-lt"/>
              </a:rPr>
              <a:t>3</a:t>
            </a:r>
            <a:r>
              <a:rPr lang="en-US" sz="3200" dirty="0" smtClean="0">
                <a:solidFill>
                  <a:srgbClr val="C00000"/>
                </a:solidFill>
                <a:latin typeface="+mj-lt"/>
              </a:rPr>
              <a:t>.SiO</a:t>
            </a:r>
            <a:r>
              <a:rPr lang="en-US" sz="3200" baseline="-25000" dirty="0" smtClean="0">
                <a:solidFill>
                  <a:srgbClr val="C00000"/>
                </a:solidFill>
                <a:latin typeface="+mj-lt"/>
              </a:rPr>
              <a:t>2</a:t>
            </a:r>
            <a:r>
              <a:rPr lang="en-US" sz="3200" dirty="0" smtClean="0">
                <a:solidFill>
                  <a:srgbClr val="C00000"/>
                </a:solidFill>
                <a:latin typeface="+mj-lt"/>
              </a:rPr>
              <a:t> cladding</a:t>
            </a:r>
          </a:p>
          <a:p>
            <a:pPr marL="514350" lvl="0" indent="-514350" algn="just">
              <a:buFont typeface="+mj-lt"/>
              <a:buAutoNum type="arabicPeriod"/>
            </a:pPr>
            <a:r>
              <a:rPr lang="en-US" sz="3200" dirty="0" smtClean="0">
                <a:solidFill>
                  <a:srgbClr val="C00000"/>
                </a:solidFill>
                <a:latin typeface="+mj-lt"/>
              </a:rPr>
              <a:t>GeO</a:t>
            </a:r>
            <a:r>
              <a:rPr lang="en-US" sz="3200" baseline="-25000" dirty="0" smtClean="0">
                <a:solidFill>
                  <a:srgbClr val="C00000"/>
                </a:solidFill>
                <a:latin typeface="+mj-lt"/>
              </a:rPr>
              <a:t>2</a:t>
            </a:r>
            <a:r>
              <a:rPr lang="en-US" sz="3200" dirty="0" smtClean="0">
                <a:solidFill>
                  <a:srgbClr val="C00000"/>
                </a:solidFill>
                <a:latin typeface="+mj-lt"/>
              </a:rPr>
              <a:t>.SiO</a:t>
            </a:r>
            <a:r>
              <a:rPr lang="en-US" sz="3200" baseline="-25000" dirty="0" smtClean="0">
                <a:solidFill>
                  <a:srgbClr val="C00000"/>
                </a:solidFill>
                <a:latin typeface="+mj-lt"/>
              </a:rPr>
              <a:t>2</a:t>
            </a:r>
            <a:r>
              <a:rPr lang="en-US" sz="3200" dirty="0" smtClean="0">
                <a:solidFill>
                  <a:srgbClr val="C00000"/>
                </a:solidFill>
                <a:latin typeface="+mj-lt"/>
              </a:rPr>
              <a:t> core – SiO</a:t>
            </a:r>
            <a:r>
              <a:rPr lang="en-US" sz="3200" baseline="-25000" dirty="0" smtClean="0">
                <a:solidFill>
                  <a:srgbClr val="C00000"/>
                </a:solidFill>
                <a:latin typeface="+mj-lt"/>
              </a:rPr>
              <a:t>2</a:t>
            </a:r>
            <a:r>
              <a:rPr lang="en-US" sz="3200" dirty="0" smtClean="0">
                <a:solidFill>
                  <a:srgbClr val="C00000"/>
                </a:solidFill>
                <a:latin typeface="+mj-lt"/>
              </a:rPr>
              <a:t> cladding</a:t>
            </a:r>
          </a:p>
          <a:p>
            <a:endParaRPr lang="en-US" sz="3200" dirty="0">
              <a:latin typeface="+mj-lt"/>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lstStyle/>
          <a:p>
            <a:pPr lvl="0" algn="just"/>
            <a:r>
              <a:rPr lang="en-US" b="1" dirty="0" smtClean="0">
                <a:solidFill>
                  <a:srgbClr val="C00000"/>
                </a:solidFill>
                <a:effectLst>
                  <a:outerShdw blurRad="38100" dist="38100" dir="2700000" algn="tl">
                    <a:srgbClr val="000000">
                      <a:alpha val="43137"/>
                    </a:srgbClr>
                  </a:outerShdw>
                </a:effectLst>
                <a:latin typeface="+mj-lt"/>
              </a:rPr>
              <a:t>All Plastic Fibres:</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In these fibres, Perspex (PMMA) and </a:t>
            </a:r>
            <a:r>
              <a:rPr lang="en-US" dirty="0" err="1" smtClean="0">
                <a:solidFill>
                  <a:srgbClr val="002060"/>
                </a:solidFill>
                <a:latin typeface="+mj-lt"/>
              </a:rPr>
              <a:t>polysterene</a:t>
            </a:r>
            <a:r>
              <a:rPr lang="en-US" dirty="0" smtClean="0">
                <a:solidFill>
                  <a:srgbClr val="002060"/>
                </a:solidFill>
                <a:latin typeface="+mj-lt"/>
              </a:rPr>
              <a:t> are used for core. Their refractive indices are 1.49 and 1.59 respectively. </a:t>
            </a:r>
            <a:endParaRPr lang="en-US" dirty="0" smtClean="0">
              <a:solidFill>
                <a:srgbClr val="002060"/>
              </a:solidFill>
              <a:latin typeface="+mj-lt"/>
            </a:endParaRPr>
          </a:p>
          <a:p>
            <a:pPr algn="just"/>
            <a:r>
              <a:rPr lang="en-US" dirty="0" smtClean="0">
                <a:solidFill>
                  <a:srgbClr val="C00000"/>
                </a:solidFill>
                <a:latin typeface="+mj-lt"/>
              </a:rPr>
              <a:t>A </a:t>
            </a:r>
            <a:r>
              <a:rPr lang="en-US" dirty="0" smtClean="0">
                <a:solidFill>
                  <a:srgbClr val="C00000"/>
                </a:solidFill>
                <a:latin typeface="+mj-lt"/>
              </a:rPr>
              <a:t>fluorocarbon polymer or a silicone resin is used as a cladding material. A high refractive index difference is achieved between the core and the cladding materials</a:t>
            </a:r>
            <a:r>
              <a:rPr lang="en-US" dirty="0" smtClean="0">
                <a:solidFill>
                  <a:srgbClr val="C00000"/>
                </a:solidFill>
                <a:latin typeface="+mj-lt"/>
              </a:rPr>
              <a:t>.</a:t>
            </a:r>
          </a:p>
          <a:p>
            <a:pPr algn="just"/>
            <a:r>
              <a:rPr lang="en-US" dirty="0" smtClean="0">
                <a:solidFill>
                  <a:srgbClr val="002060"/>
                </a:solidFill>
                <a:latin typeface="+mj-lt"/>
              </a:rPr>
              <a:t>Therefore</a:t>
            </a:r>
            <a:r>
              <a:rPr lang="en-US" dirty="0" smtClean="0">
                <a:solidFill>
                  <a:srgbClr val="002060"/>
                </a:solidFill>
                <a:latin typeface="+mj-lt"/>
              </a:rPr>
              <a:t>, plastic fibres have large NA of the order of 0.6 and large acceptance angles up to 77</a:t>
            </a:r>
            <a:r>
              <a:rPr lang="en-US" baseline="30000" dirty="0" smtClean="0">
                <a:solidFill>
                  <a:srgbClr val="002060"/>
                </a:solidFill>
                <a:latin typeface="+mj-lt"/>
              </a:rPr>
              <a:t>o</a:t>
            </a:r>
            <a:r>
              <a:rPr lang="en-US" dirty="0" smtClean="0">
                <a:solidFill>
                  <a:srgbClr val="002060"/>
                </a:solidFill>
                <a:latin typeface="+mj-lt"/>
              </a:rPr>
              <a:t>.</a:t>
            </a:r>
          </a:p>
          <a:p>
            <a:pPr algn="just"/>
            <a:r>
              <a:rPr lang="en-US" dirty="0" smtClean="0">
                <a:solidFill>
                  <a:srgbClr val="C00000"/>
                </a:solidFill>
                <a:latin typeface="+mj-lt"/>
              </a:rPr>
              <a:t>The </a:t>
            </a:r>
            <a:r>
              <a:rPr lang="en-US" dirty="0" smtClean="0">
                <a:solidFill>
                  <a:srgbClr val="C00000"/>
                </a:solidFill>
                <a:latin typeface="+mj-lt"/>
              </a:rPr>
              <a:t>main advantages of the plastic fibres are low cost and higher mechanical flexibility.</a:t>
            </a:r>
            <a:endParaRPr lang="en-US" dirty="0">
              <a:solidFill>
                <a:srgbClr val="C00000"/>
              </a:solidFill>
              <a:latin typeface="+mj-lt"/>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838200"/>
            <a:ext cx="8229600" cy="5486400"/>
          </a:xfrm>
        </p:spPr>
        <p:txBody>
          <a:bodyPr>
            <a:normAutofit/>
          </a:bodyPr>
          <a:lstStyle/>
          <a:p>
            <a:pPr algn="just"/>
            <a:r>
              <a:rPr lang="en-US" dirty="0" smtClean="0">
                <a:solidFill>
                  <a:srgbClr val="FF0000"/>
                </a:solidFill>
                <a:latin typeface="+mj-lt"/>
              </a:rPr>
              <a:t>The mechanical flexibility allows the plastic fibres to have large cores, of diameters ranging from 110 to 1400μm</a:t>
            </a:r>
            <a:r>
              <a:rPr lang="en-US" dirty="0" smtClean="0">
                <a:solidFill>
                  <a:srgbClr val="FF0000"/>
                </a:solidFill>
                <a:latin typeface="+mj-lt"/>
              </a:rPr>
              <a:t>.</a:t>
            </a:r>
          </a:p>
          <a:p>
            <a:pPr algn="just"/>
            <a:r>
              <a:rPr lang="en-US" dirty="0" smtClean="0">
                <a:solidFill>
                  <a:srgbClr val="002060"/>
                </a:solidFill>
                <a:latin typeface="+mj-lt"/>
              </a:rPr>
              <a:t>They </a:t>
            </a:r>
            <a:r>
              <a:rPr lang="en-US" dirty="0" smtClean="0">
                <a:solidFill>
                  <a:srgbClr val="002060"/>
                </a:solidFill>
                <a:latin typeface="+mj-lt"/>
              </a:rPr>
              <a:t>are temperature sensitive and exhibit very high loss</a:t>
            </a:r>
            <a:r>
              <a:rPr lang="en-US" dirty="0" smtClean="0">
                <a:solidFill>
                  <a:srgbClr val="002060"/>
                </a:solidFill>
                <a:latin typeface="+mj-lt"/>
              </a:rPr>
              <a:t>.</a:t>
            </a:r>
          </a:p>
          <a:p>
            <a:pPr algn="just"/>
            <a:r>
              <a:rPr lang="en-US" dirty="0" smtClean="0">
                <a:solidFill>
                  <a:srgbClr val="FF0000"/>
                </a:solidFill>
                <a:latin typeface="+mj-lt"/>
              </a:rPr>
              <a:t>Therefore</a:t>
            </a:r>
            <a:r>
              <a:rPr lang="en-US" dirty="0" smtClean="0">
                <a:solidFill>
                  <a:srgbClr val="FF0000"/>
                </a:solidFill>
                <a:latin typeface="+mj-lt"/>
              </a:rPr>
              <a:t>, they are used in low cost applications and at ordinary temperatures (below 80</a:t>
            </a:r>
            <a:r>
              <a:rPr lang="en-US" baseline="30000" dirty="0" smtClean="0">
                <a:solidFill>
                  <a:srgbClr val="FF0000"/>
                </a:solidFill>
                <a:latin typeface="+mj-lt"/>
              </a:rPr>
              <a:t>o</a:t>
            </a:r>
            <a:r>
              <a:rPr lang="en-US" dirty="0" smtClean="0">
                <a:solidFill>
                  <a:srgbClr val="FF0000"/>
                </a:solidFill>
                <a:latin typeface="+mj-lt"/>
              </a:rPr>
              <a:t>C). </a:t>
            </a:r>
          </a:p>
          <a:p>
            <a:pPr algn="just"/>
            <a:r>
              <a:rPr lang="en-US" dirty="0" smtClean="0">
                <a:solidFill>
                  <a:srgbClr val="002060"/>
                </a:solidFill>
                <a:latin typeface="+mj-lt"/>
              </a:rPr>
              <a:t>Examples of plastic fibres compositions </a:t>
            </a:r>
            <a:r>
              <a:rPr lang="en-US" dirty="0" smtClean="0">
                <a:solidFill>
                  <a:srgbClr val="002060"/>
                </a:solidFill>
                <a:latin typeface="+mj-lt"/>
              </a:rPr>
              <a:t>are</a:t>
            </a:r>
          </a:p>
          <a:p>
            <a:pPr algn="just">
              <a:buNone/>
            </a:pPr>
            <a:r>
              <a:rPr lang="en-US" dirty="0" smtClean="0">
                <a:solidFill>
                  <a:srgbClr val="002060"/>
                </a:solidFill>
                <a:latin typeface="+mj-lt"/>
              </a:rPr>
              <a:t>1.</a:t>
            </a:r>
            <a:r>
              <a:rPr lang="en-US" dirty="0" smtClean="0">
                <a:solidFill>
                  <a:srgbClr val="FF0000"/>
                </a:solidFill>
                <a:latin typeface="+mj-lt"/>
              </a:rPr>
              <a:t>	</a:t>
            </a:r>
            <a:r>
              <a:rPr lang="en-US" dirty="0" err="1" smtClean="0">
                <a:solidFill>
                  <a:srgbClr val="FF0000"/>
                </a:solidFill>
                <a:latin typeface="+mj-lt"/>
              </a:rPr>
              <a:t>Polysterene</a:t>
            </a:r>
            <a:r>
              <a:rPr lang="en-US" dirty="0" smtClean="0">
                <a:solidFill>
                  <a:srgbClr val="FF0000"/>
                </a:solidFill>
                <a:latin typeface="+mj-lt"/>
              </a:rPr>
              <a:t> core</a:t>
            </a:r>
            <a:r>
              <a:rPr lang="en-US" dirty="0" smtClean="0">
                <a:solidFill>
                  <a:srgbClr val="FF0000"/>
                </a:solidFill>
                <a:latin typeface="+mj-lt"/>
              </a:rPr>
              <a:t>	</a:t>
            </a:r>
            <a:r>
              <a:rPr lang="en-US" dirty="0" smtClean="0">
                <a:solidFill>
                  <a:srgbClr val="FF0000"/>
                </a:solidFill>
                <a:latin typeface="+mj-lt"/>
              </a:rPr>
              <a:t>	n</a:t>
            </a:r>
            <a:r>
              <a:rPr lang="en-US" baseline="-25000" dirty="0" smtClean="0">
                <a:solidFill>
                  <a:srgbClr val="FF0000"/>
                </a:solidFill>
                <a:latin typeface="+mj-lt"/>
              </a:rPr>
              <a:t>1</a:t>
            </a:r>
            <a:r>
              <a:rPr lang="en-US" dirty="0" smtClean="0">
                <a:solidFill>
                  <a:srgbClr val="FF0000"/>
                </a:solidFill>
                <a:latin typeface="+mj-lt"/>
              </a:rPr>
              <a:t>=1.60</a:t>
            </a:r>
            <a:r>
              <a:rPr lang="en-US" dirty="0" smtClean="0">
                <a:solidFill>
                  <a:srgbClr val="FF0000"/>
                </a:solidFill>
                <a:latin typeface="+mj-lt"/>
              </a:rPr>
              <a:t>		NA=0.60</a:t>
            </a:r>
          </a:p>
          <a:p>
            <a:pPr marL="514350" indent="-514350" algn="just">
              <a:buNone/>
            </a:pPr>
            <a:r>
              <a:rPr lang="en-US" dirty="0" smtClean="0">
                <a:solidFill>
                  <a:srgbClr val="002060"/>
                </a:solidFill>
                <a:latin typeface="+mj-lt"/>
              </a:rPr>
              <a:t>	-</a:t>
            </a:r>
            <a:r>
              <a:rPr lang="en-US" dirty="0" smtClean="0">
                <a:solidFill>
                  <a:srgbClr val="002060"/>
                </a:solidFill>
                <a:latin typeface="+mj-lt"/>
              </a:rPr>
              <a:t>Methyl </a:t>
            </a:r>
            <a:r>
              <a:rPr lang="en-US" dirty="0" err="1" smtClean="0">
                <a:solidFill>
                  <a:srgbClr val="002060"/>
                </a:solidFill>
                <a:latin typeface="+mj-lt"/>
              </a:rPr>
              <a:t>methacrylate</a:t>
            </a:r>
            <a:r>
              <a:rPr lang="en-US" dirty="0" smtClean="0">
                <a:solidFill>
                  <a:srgbClr val="002060"/>
                </a:solidFill>
                <a:latin typeface="+mj-lt"/>
              </a:rPr>
              <a:t> cladding	n</a:t>
            </a:r>
            <a:r>
              <a:rPr lang="en-US" baseline="-25000" dirty="0" smtClean="0">
                <a:solidFill>
                  <a:srgbClr val="002060"/>
                </a:solidFill>
                <a:latin typeface="+mj-lt"/>
              </a:rPr>
              <a:t>2</a:t>
            </a:r>
            <a:r>
              <a:rPr lang="en-US" dirty="0" smtClean="0">
                <a:solidFill>
                  <a:srgbClr val="002060"/>
                </a:solidFill>
                <a:latin typeface="+mj-lt"/>
              </a:rPr>
              <a:t>=1.49</a:t>
            </a:r>
          </a:p>
          <a:p>
            <a:pPr marL="514350" lvl="0" indent="-514350" algn="just">
              <a:buNone/>
            </a:pPr>
            <a:r>
              <a:rPr lang="en-US" dirty="0" smtClean="0">
                <a:solidFill>
                  <a:srgbClr val="002060"/>
                </a:solidFill>
                <a:latin typeface="+mj-lt"/>
              </a:rPr>
              <a:t>2.</a:t>
            </a:r>
            <a:r>
              <a:rPr lang="en-US" dirty="0" smtClean="0">
                <a:solidFill>
                  <a:srgbClr val="FF0000"/>
                </a:solidFill>
                <a:latin typeface="+mj-lt"/>
              </a:rPr>
              <a:t>Polymethyl </a:t>
            </a:r>
            <a:r>
              <a:rPr lang="en-US" dirty="0" err="1" smtClean="0">
                <a:solidFill>
                  <a:srgbClr val="FF0000"/>
                </a:solidFill>
                <a:latin typeface="+mj-lt"/>
              </a:rPr>
              <a:t>methacrylate</a:t>
            </a:r>
            <a:r>
              <a:rPr lang="en-US" dirty="0" smtClean="0">
                <a:solidFill>
                  <a:srgbClr val="FF0000"/>
                </a:solidFill>
                <a:latin typeface="+mj-lt"/>
              </a:rPr>
              <a:t> core	</a:t>
            </a:r>
            <a:r>
              <a:rPr lang="en-US" dirty="0" smtClean="0">
                <a:solidFill>
                  <a:srgbClr val="FF0000"/>
                </a:solidFill>
                <a:latin typeface="+mj-lt"/>
              </a:rPr>
              <a:t>  n</a:t>
            </a:r>
            <a:r>
              <a:rPr lang="en-US" baseline="-25000" dirty="0" smtClean="0">
                <a:solidFill>
                  <a:srgbClr val="FF0000"/>
                </a:solidFill>
                <a:latin typeface="+mj-lt"/>
              </a:rPr>
              <a:t>1</a:t>
            </a:r>
            <a:r>
              <a:rPr lang="en-US" dirty="0" smtClean="0">
                <a:solidFill>
                  <a:srgbClr val="FF0000"/>
                </a:solidFill>
                <a:latin typeface="+mj-lt"/>
              </a:rPr>
              <a:t>=1.49</a:t>
            </a:r>
            <a:r>
              <a:rPr lang="en-US" dirty="0" smtClean="0">
                <a:solidFill>
                  <a:srgbClr val="FF0000"/>
                </a:solidFill>
                <a:latin typeface="+mj-lt"/>
              </a:rPr>
              <a:t>	NA=0.50</a:t>
            </a:r>
          </a:p>
          <a:p>
            <a:pPr marL="514350" indent="-514350" algn="just">
              <a:buNone/>
            </a:pPr>
            <a:r>
              <a:rPr lang="en-US" dirty="0" smtClean="0">
                <a:solidFill>
                  <a:srgbClr val="002060"/>
                </a:solidFill>
                <a:latin typeface="+mj-lt"/>
              </a:rPr>
              <a:t>	-</a:t>
            </a:r>
            <a:r>
              <a:rPr lang="en-US" dirty="0" smtClean="0">
                <a:solidFill>
                  <a:srgbClr val="002060"/>
                </a:solidFill>
                <a:latin typeface="+mj-lt"/>
              </a:rPr>
              <a:t>cladding made of its copolymer</a:t>
            </a:r>
            <a:endParaRPr lang="en-US" dirty="0">
              <a:solidFill>
                <a:srgbClr val="002060"/>
              </a:solidFill>
              <a:latin typeface="+mj-lt"/>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410200"/>
          </a:xfrm>
        </p:spPr>
        <p:txBody>
          <a:bodyPr>
            <a:normAutofit/>
          </a:bodyPr>
          <a:lstStyle/>
          <a:p>
            <a:pPr algn="just"/>
            <a:r>
              <a:rPr lang="en-US" b="1" dirty="0" smtClean="0">
                <a:solidFill>
                  <a:srgbClr val="C00000"/>
                </a:solidFill>
                <a:effectLst>
                  <a:outerShdw blurRad="38100" dist="38100" dir="2700000" algn="tl">
                    <a:srgbClr val="000000">
                      <a:alpha val="43137"/>
                    </a:srgbClr>
                  </a:outerShdw>
                </a:effectLst>
                <a:latin typeface="+mj-lt"/>
              </a:rPr>
              <a:t>PCS Fibres:</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chemeClr val="accent5">
                    <a:lumMod val="50000"/>
                  </a:schemeClr>
                </a:solidFill>
                <a:latin typeface="+mj-lt"/>
              </a:rPr>
              <a:t>The plastic clad silica (PCS) fibres are composed of silica cores surrounded by a low refractive index transparent polymer as cladding. </a:t>
            </a:r>
            <a:endParaRPr lang="en-US" dirty="0" smtClean="0">
              <a:solidFill>
                <a:schemeClr val="accent5">
                  <a:lumMod val="50000"/>
                </a:schemeClr>
              </a:solidFill>
              <a:latin typeface="+mj-lt"/>
            </a:endParaRPr>
          </a:p>
          <a:p>
            <a:pPr algn="just"/>
            <a:r>
              <a:rPr lang="en-US" dirty="0" smtClean="0">
                <a:solidFill>
                  <a:srgbClr val="C00000"/>
                </a:solidFill>
                <a:latin typeface="+mj-lt"/>
              </a:rPr>
              <a:t>The </a:t>
            </a:r>
            <a:r>
              <a:rPr lang="en-US" dirty="0" smtClean="0">
                <a:solidFill>
                  <a:srgbClr val="C00000"/>
                </a:solidFill>
                <a:latin typeface="+mj-lt"/>
              </a:rPr>
              <a:t>core is made from high purity quartz. </a:t>
            </a:r>
            <a:endParaRPr lang="en-US" dirty="0" smtClean="0">
              <a:solidFill>
                <a:srgbClr val="C00000"/>
              </a:solidFill>
              <a:latin typeface="+mj-lt"/>
            </a:endParaRPr>
          </a:p>
          <a:p>
            <a:pPr algn="just"/>
            <a:r>
              <a:rPr lang="en-US" dirty="0" smtClean="0">
                <a:solidFill>
                  <a:schemeClr val="accent5">
                    <a:lumMod val="50000"/>
                  </a:schemeClr>
                </a:solidFill>
                <a:latin typeface="+mj-lt"/>
              </a:rPr>
              <a:t>The </a:t>
            </a:r>
            <a:r>
              <a:rPr lang="en-US" dirty="0" smtClean="0">
                <a:solidFill>
                  <a:schemeClr val="accent5">
                    <a:lumMod val="50000"/>
                  </a:schemeClr>
                </a:solidFill>
                <a:latin typeface="+mj-lt"/>
              </a:rPr>
              <a:t>cladding is made of a silicone resin having a refractive index of 1.405 or </a:t>
            </a:r>
            <a:r>
              <a:rPr lang="en-US" dirty="0" err="1" smtClean="0">
                <a:solidFill>
                  <a:schemeClr val="accent5">
                    <a:lumMod val="50000"/>
                  </a:schemeClr>
                </a:solidFill>
                <a:latin typeface="+mj-lt"/>
              </a:rPr>
              <a:t>perfluoronated</a:t>
            </a:r>
            <a:r>
              <a:rPr lang="en-US" dirty="0" smtClean="0">
                <a:solidFill>
                  <a:schemeClr val="accent5">
                    <a:lumMod val="50000"/>
                  </a:schemeClr>
                </a:solidFill>
                <a:latin typeface="+mj-lt"/>
              </a:rPr>
              <a:t> ethylene propylene (Teflon) having a refractive index of 1.338</a:t>
            </a:r>
            <a:r>
              <a:rPr lang="en-US" dirty="0" smtClean="0">
                <a:solidFill>
                  <a:schemeClr val="accent5">
                    <a:lumMod val="50000"/>
                  </a:schemeClr>
                </a:solidFill>
                <a:latin typeface="+mj-lt"/>
              </a:rPr>
              <a:t>.</a:t>
            </a:r>
          </a:p>
          <a:p>
            <a:pPr algn="just"/>
            <a:r>
              <a:rPr lang="en-US" dirty="0" smtClean="0">
                <a:solidFill>
                  <a:srgbClr val="C00000"/>
                </a:solidFill>
                <a:latin typeface="+mj-lt"/>
              </a:rPr>
              <a:t>Plastic </a:t>
            </a:r>
            <a:r>
              <a:rPr lang="en-US" dirty="0" smtClean="0">
                <a:solidFill>
                  <a:srgbClr val="C00000"/>
                </a:solidFill>
                <a:latin typeface="+mj-lt"/>
              </a:rPr>
              <a:t>claddings are used for step-index fibres only. </a:t>
            </a:r>
            <a:endParaRPr lang="en-US" dirty="0" smtClean="0">
              <a:solidFill>
                <a:srgbClr val="C00000"/>
              </a:solidFill>
              <a:latin typeface="+mj-lt"/>
            </a:endParaRPr>
          </a:p>
          <a:p>
            <a:pPr algn="just"/>
            <a:r>
              <a:rPr lang="en-US" dirty="0" smtClean="0">
                <a:solidFill>
                  <a:schemeClr val="accent5">
                    <a:lumMod val="50000"/>
                  </a:schemeClr>
                </a:solidFill>
                <a:latin typeface="+mj-lt"/>
              </a:rPr>
              <a:t>The </a:t>
            </a:r>
            <a:r>
              <a:rPr lang="en-US" dirty="0" smtClean="0">
                <a:solidFill>
                  <a:schemeClr val="accent5">
                    <a:lumMod val="50000"/>
                  </a:schemeClr>
                </a:solidFill>
                <a:latin typeface="+mj-lt"/>
              </a:rPr>
              <a:t>PCS fibres are less expensive but have high losses. Therefore, they are mainly used in short distance applications.</a:t>
            </a:r>
            <a:endParaRPr lang="en-US" dirty="0">
              <a:solidFill>
                <a:schemeClr val="accent5">
                  <a:lumMod val="50000"/>
                </a:schemeClr>
              </a:solidFill>
              <a:latin typeface="+mj-lt"/>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pPr lvl="0"/>
            <a:r>
              <a:rPr lang="en-US" sz="4000" b="1" dirty="0" smtClean="0">
                <a:solidFill>
                  <a:schemeClr val="accent5">
                    <a:lumMod val="50000"/>
                  </a:schemeClr>
                </a:solidFill>
                <a:effectLst>
                  <a:outerShdw blurRad="38100" dist="38100" dir="2700000" algn="tl">
                    <a:srgbClr val="000000">
                      <a:alpha val="43137"/>
                    </a:srgbClr>
                  </a:outerShdw>
                </a:effectLst>
              </a:rPr>
              <a:t>Characteristics of Fibres:</a:t>
            </a:r>
            <a:r>
              <a:rPr lang="en-US" sz="4000" dirty="0" smtClean="0">
                <a:solidFill>
                  <a:schemeClr val="accent5">
                    <a:lumMod val="50000"/>
                  </a:schemeClr>
                </a:solidFill>
                <a:effectLst>
                  <a:outerShdw blurRad="38100" dist="38100" dir="2700000" algn="tl">
                    <a:srgbClr val="000000">
                      <a:alpha val="43137"/>
                    </a:srgbClr>
                  </a:outerShdw>
                </a:effectLst>
              </a:rPr>
              <a:t/>
            </a:r>
            <a:br>
              <a:rPr lang="en-US" sz="4000" dirty="0" smtClean="0">
                <a:solidFill>
                  <a:schemeClr val="accent5">
                    <a:lumMod val="50000"/>
                  </a:schemeClr>
                </a:solidFill>
                <a:effectLst>
                  <a:outerShdw blurRad="38100" dist="38100" dir="2700000" algn="tl">
                    <a:srgbClr val="000000">
                      <a:alpha val="43137"/>
                    </a:srgbClr>
                  </a:outerShdw>
                </a:effectLst>
              </a:rPr>
            </a:br>
            <a:endParaRPr lang="en-US" sz="4000" dirty="0">
              <a:solidFill>
                <a:schemeClr val="accent5">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4876800"/>
          </a:xfrm>
        </p:spPr>
        <p:txBody>
          <a:bodyPr/>
          <a:lstStyle/>
          <a:p>
            <a:pPr lvl="0"/>
            <a:r>
              <a:rPr lang="en-US" b="1" dirty="0" smtClean="0">
                <a:solidFill>
                  <a:srgbClr val="C00000"/>
                </a:solidFill>
                <a:latin typeface="+mj-lt"/>
              </a:rPr>
              <a:t>Step index single mode fibre:</a:t>
            </a:r>
            <a:endParaRPr lang="en-US" dirty="0" smtClean="0">
              <a:solidFill>
                <a:srgbClr val="C00000"/>
              </a:solidFill>
              <a:latin typeface="+mj-lt"/>
            </a:endParaRPr>
          </a:p>
          <a:p>
            <a:pPr lvl="0"/>
            <a:r>
              <a:rPr lang="en-US" dirty="0" smtClean="0">
                <a:solidFill>
                  <a:schemeClr val="accent5">
                    <a:lumMod val="50000"/>
                  </a:schemeClr>
                </a:solidFill>
                <a:latin typeface="+mj-lt"/>
              </a:rPr>
              <a:t>It has a very small core diameter, typically of about 10</a:t>
            </a:r>
            <a:r>
              <a:rPr lang="en-US" dirty="0" smtClean="0">
                <a:solidFill>
                  <a:schemeClr val="accent5">
                    <a:lumMod val="50000"/>
                  </a:schemeClr>
                </a:solidFill>
                <a:latin typeface="+mj-lt"/>
                <a:sym typeface="Symbol"/>
              </a:rPr>
              <a:t></a:t>
            </a:r>
            <a:r>
              <a:rPr lang="en-US" dirty="0" smtClean="0">
                <a:solidFill>
                  <a:schemeClr val="accent5">
                    <a:lumMod val="50000"/>
                  </a:schemeClr>
                </a:solidFill>
                <a:latin typeface="+mj-lt"/>
              </a:rPr>
              <a:t>m.</a:t>
            </a:r>
          </a:p>
          <a:p>
            <a:pPr lvl="0"/>
            <a:r>
              <a:rPr lang="en-US" dirty="0" smtClean="0">
                <a:solidFill>
                  <a:srgbClr val="C00000"/>
                </a:solidFill>
                <a:latin typeface="+mj-lt"/>
              </a:rPr>
              <a:t>Its numerical apertures is very small</a:t>
            </a:r>
          </a:p>
          <a:p>
            <a:pPr lvl="0"/>
            <a:r>
              <a:rPr lang="en-US" dirty="0" smtClean="0">
                <a:solidFill>
                  <a:schemeClr val="accent5">
                    <a:lumMod val="50000"/>
                  </a:schemeClr>
                </a:solidFill>
                <a:latin typeface="+mj-lt"/>
              </a:rPr>
              <a:t>It supports only one mode in which the entire light energy is concentrated.</a:t>
            </a:r>
          </a:p>
          <a:p>
            <a:pPr lvl="0"/>
            <a:r>
              <a:rPr lang="en-US" dirty="0" smtClean="0">
                <a:solidFill>
                  <a:srgbClr val="C00000"/>
                </a:solidFill>
                <a:latin typeface="+mj-lt"/>
              </a:rPr>
              <a:t>A single mode step index fibre is designed to have a V number between 0 and 2.4.</a:t>
            </a:r>
          </a:p>
          <a:p>
            <a:pPr lvl="0"/>
            <a:r>
              <a:rPr lang="en-US" dirty="0" smtClean="0">
                <a:solidFill>
                  <a:schemeClr val="accent5">
                    <a:lumMod val="50000"/>
                  </a:schemeClr>
                </a:solidFill>
                <a:latin typeface="+mj-lt"/>
              </a:rPr>
              <a:t>Because of a single mode of propagation, loss due to intermodal dispersion does not exist.</a:t>
            </a:r>
          </a:p>
          <a:p>
            <a:endParaRPr lang="en-US" dirty="0">
              <a:solidFill>
                <a:srgbClr val="C00000"/>
              </a:solidFill>
              <a:latin typeface="+mj-lt"/>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1219200"/>
            <a:ext cx="8229600" cy="5105400"/>
          </a:xfrm>
        </p:spPr>
        <p:txBody>
          <a:bodyPr>
            <a:normAutofit/>
          </a:bodyPr>
          <a:lstStyle/>
          <a:p>
            <a:pPr lvl="0" algn="just"/>
            <a:r>
              <a:rPr lang="en-US" sz="3200" dirty="0" smtClean="0">
                <a:solidFill>
                  <a:srgbClr val="C00000"/>
                </a:solidFill>
                <a:latin typeface="+mj-lt"/>
              </a:rPr>
              <a:t>With careful choice of material, dimensions, and wavelength, the total dispersion </a:t>
            </a:r>
            <a:r>
              <a:rPr lang="en-US" sz="3200" dirty="0" smtClean="0">
                <a:solidFill>
                  <a:srgbClr val="C00000"/>
                </a:solidFill>
                <a:latin typeface="+mj-lt"/>
              </a:rPr>
              <a:t>can </a:t>
            </a:r>
            <a:r>
              <a:rPr lang="en-US" sz="3200" dirty="0" smtClean="0">
                <a:solidFill>
                  <a:srgbClr val="C00000"/>
                </a:solidFill>
                <a:latin typeface="+mj-lt"/>
              </a:rPr>
              <a:t>be made extremely small.</a:t>
            </a:r>
          </a:p>
          <a:p>
            <a:pPr lvl="0" algn="just"/>
            <a:r>
              <a:rPr lang="en-US" sz="3200" dirty="0" smtClean="0">
                <a:solidFill>
                  <a:srgbClr val="002060"/>
                </a:solidFill>
                <a:latin typeface="+mj-lt"/>
              </a:rPr>
              <a:t>The attenuation is least.</a:t>
            </a:r>
          </a:p>
          <a:p>
            <a:pPr lvl="0" algn="just"/>
            <a:r>
              <a:rPr lang="en-US" sz="3200" dirty="0" smtClean="0">
                <a:solidFill>
                  <a:srgbClr val="C00000"/>
                </a:solidFill>
                <a:latin typeface="+mj-lt"/>
              </a:rPr>
              <a:t>The single mode fibres carry higher bandwidth than multimode fibres.</a:t>
            </a:r>
          </a:p>
          <a:p>
            <a:pPr lvl="0" algn="just"/>
            <a:r>
              <a:rPr lang="en-US" sz="3200" dirty="0" smtClean="0">
                <a:solidFill>
                  <a:srgbClr val="002060"/>
                </a:solidFill>
                <a:latin typeface="+mj-lt"/>
              </a:rPr>
              <a:t>It requires a monochromatic and coherent light source. Therefore, laser diodes are used along with single mode fibres.</a:t>
            </a:r>
          </a:p>
          <a:p>
            <a:pPr algn="just"/>
            <a:endParaRPr lang="en-US" sz="3200" dirty="0">
              <a:solidFill>
                <a:srgbClr val="C00000"/>
              </a:solidFill>
              <a:latin typeface="+mj-lt"/>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lvl="0" algn="just"/>
            <a:r>
              <a:rPr lang="en-US" sz="2800" b="1" dirty="0" smtClean="0">
                <a:solidFill>
                  <a:srgbClr val="C00000"/>
                </a:solidFill>
                <a:effectLst>
                  <a:outerShdw blurRad="38100" dist="38100" dir="2700000" algn="tl">
                    <a:srgbClr val="000000">
                      <a:alpha val="43137"/>
                    </a:srgbClr>
                  </a:outerShdw>
                </a:effectLst>
                <a:latin typeface="+mj-lt"/>
              </a:rPr>
              <a:t>Advantages:</a:t>
            </a:r>
            <a:endParaRPr lang="en-US" sz="2800" dirty="0" smtClean="0">
              <a:solidFill>
                <a:srgbClr val="C00000"/>
              </a:solidFill>
              <a:effectLst>
                <a:outerShdw blurRad="38100" dist="38100" dir="2700000" algn="tl">
                  <a:srgbClr val="000000">
                    <a:alpha val="43137"/>
                  </a:srgbClr>
                </a:outerShdw>
              </a:effectLst>
              <a:latin typeface="+mj-lt"/>
            </a:endParaRPr>
          </a:p>
          <a:p>
            <a:pPr lvl="0" algn="just"/>
            <a:r>
              <a:rPr lang="en-US" sz="2800" dirty="0" smtClean="0">
                <a:solidFill>
                  <a:srgbClr val="002060"/>
                </a:solidFill>
                <a:latin typeface="+mj-lt"/>
              </a:rPr>
              <a:t>No degradation of signal</a:t>
            </a:r>
          </a:p>
          <a:p>
            <a:pPr lvl="0" algn="just"/>
            <a:r>
              <a:rPr lang="en-US" sz="2800" dirty="0" smtClean="0">
                <a:solidFill>
                  <a:srgbClr val="C00000"/>
                </a:solidFill>
                <a:latin typeface="+mj-lt"/>
              </a:rPr>
              <a:t>Low dispersion makes the fibre suitable for use with high data rates</a:t>
            </a:r>
            <a:r>
              <a:rPr lang="en-US" sz="2800" dirty="0" smtClean="0">
                <a:solidFill>
                  <a:srgbClr val="C00000"/>
                </a:solidFill>
                <a:latin typeface="+mj-lt"/>
              </a:rPr>
              <a:t>.</a:t>
            </a:r>
          </a:p>
          <a:p>
            <a:pPr lvl="0" algn="just"/>
            <a:r>
              <a:rPr lang="en-US" sz="2800" dirty="0" smtClean="0">
                <a:solidFill>
                  <a:srgbClr val="002060"/>
                </a:solidFill>
                <a:latin typeface="+mj-lt"/>
              </a:rPr>
              <a:t>Single-mode </a:t>
            </a:r>
            <a:r>
              <a:rPr lang="en-US" sz="2800" dirty="0" smtClean="0">
                <a:solidFill>
                  <a:srgbClr val="002060"/>
                </a:solidFill>
                <a:latin typeface="+mj-lt"/>
              </a:rPr>
              <a:t>fiber gives higher transmission rate and up to 50 times more distance than multimode.</a:t>
            </a:r>
          </a:p>
          <a:p>
            <a:pPr lvl="0" algn="just"/>
            <a:r>
              <a:rPr lang="en-US" sz="2800" dirty="0" smtClean="0">
                <a:solidFill>
                  <a:srgbClr val="C00000"/>
                </a:solidFill>
                <a:latin typeface="+mj-lt"/>
              </a:rPr>
              <a:t>Highly suited for communications.</a:t>
            </a:r>
          </a:p>
          <a:p>
            <a:pPr algn="just"/>
            <a:endParaRPr lang="en-US" sz="2800" dirty="0">
              <a:latin typeface="+mj-lt"/>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58369"/>
            <a:ext cx="8229600" cy="45719"/>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lvl="0" algn="just">
              <a:buFont typeface="Wingdings" pitchFamily="2" charset="2"/>
              <a:buChar char="Ø"/>
            </a:pPr>
            <a:r>
              <a:rPr lang="en-US" sz="2800" b="1" dirty="0" smtClean="0">
                <a:solidFill>
                  <a:srgbClr val="C00000"/>
                </a:solidFill>
                <a:effectLst>
                  <a:outerShdw blurRad="38100" dist="38100" dir="2700000" algn="tl">
                    <a:srgbClr val="000000">
                      <a:alpha val="43137"/>
                    </a:srgbClr>
                  </a:outerShdw>
                </a:effectLst>
                <a:latin typeface="+mj-lt"/>
              </a:rPr>
              <a:t>Disadvantages:</a:t>
            </a:r>
            <a:endParaRPr lang="en-US" sz="2800" dirty="0" smtClean="0">
              <a:solidFill>
                <a:srgbClr val="C00000"/>
              </a:solidFill>
              <a:effectLst>
                <a:outerShdw blurRad="38100" dist="38100" dir="2700000" algn="tl">
                  <a:srgbClr val="000000">
                    <a:alpha val="43137"/>
                  </a:srgbClr>
                </a:outerShdw>
              </a:effectLst>
              <a:latin typeface="+mj-lt"/>
            </a:endParaRPr>
          </a:p>
          <a:p>
            <a:pPr lvl="0" algn="just"/>
            <a:r>
              <a:rPr lang="en-US" sz="2800" dirty="0" smtClean="0">
                <a:solidFill>
                  <a:srgbClr val="002060"/>
                </a:solidFill>
                <a:latin typeface="+mj-lt"/>
              </a:rPr>
              <a:t>Manufacturing and handling of SMF are more difficult.</a:t>
            </a:r>
          </a:p>
          <a:p>
            <a:pPr lvl="0" algn="just"/>
            <a:r>
              <a:rPr lang="en-US" sz="2800" dirty="0" smtClean="0">
                <a:solidFill>
                  <a:srgbClr val="C00000"/>
                </a:solidFill>
                <a:latin typeface="+mj-lt"/>
              </a:rPr>
              <a:t>The fibre is costlier.</a:t>
            </a:r>
          </a:p>
          <a:p>
            <a:pPr lvl="0" algn="just"/>
            <a:r>
              <a:rPr lang="en-US" sz="2800" dirty="0" smtClean="0">
                <a:solidFill>
                  <a:srgbClr val="002060"/>
                </a:solidFill>
                <a:latin typeface="+mj-lt"/>
              </a:rPr>
              <a:t>Launching of light into fibre is difficult.</a:t>
            </a:r>
          </a:p>
          <a:p>
            <a:pPr lvl="0" algn="just"/>
            <a:r>
              <a:rPr lang="en-US" sz="2800" dirty="0" smtClean="0">
                <a:solidFill>
                  <a:schemeClr val="accent6">
                    <a:lumMod val="50000"/>
                  </a:schemeClr>
                </a:solidFill>
                <a:latin typeface="+mj-lt"/>
              </a:rPr>
              <a:t>Coupling is difficult.</a:t>
            </a:r>
          </a:p>
          <a:p>
            <a:pPr lvl="0" algn="just">
              <a:buFont typeface="Wingdings" pitchFamily="2" charset="2"/>
              <a:buChar char="Ø"/>
            </a:pPr>
            <a:r>
              <a:rPr lang="en-US" sz="2800" b="1" dirty="0" smtClean="0">
                <a:solidFill>
                  <a:srgbClr val="C00000"/>
                </a:solidFill>
                <a:effectLst>
                  <a:outerShdw blurRad="38100" dist="38100" dir="2700000" algn="tl">
                    <a:srgbClr val="000000">
                      <a:alpha val="43137"/>
                    </a:srgbClr>
                  </a:outerShdw>
                </a:effectLst>
                <a:latin typeface="+mj-lt"/>
              </a:rPr>
              <a:t>Applications:</a:t>
            </a:r>
            <a:endParaRPr lang="en-US" sz="2800" dirty="0" smtClean="0">
              <a:solidFill>
                <a:srgbClr val="C00000"/>
              </a:solidFill>
              <a:effectLst>
                <a:outerShdw blurRad="38100" dist="38100" dir="2700000" algn="tl">
                  <a:srgbClr val="000000">
                    <a:alpha val="43137"/>
                  </a:srgbClr>
                </a:outerShdw>
              </a:effectLst>
              <a:latin typeface="+mj-lt"/>
            </a:endParaRPr>
          </a:p>
          <a:p>
            <a:pPr lvl="0" algn="just"/>
            <a:r>
              <a:rPr lang="en-US" sz="2800" dirty="0" smtClean="0">
                <a:solidFill>
                  <a:srgbClr val="002060"/>
                </a:solidFill>
                <a:latin typeface="+mj-lt"/>
              </a:rPr>
              <a:t>Used as under water cables</a:t>
            </a:r>
            <a:endParaRPr lang="en-US" sz="2800" dirty="0">
              <a:solidFill>
                <a:srgbClr val="002060"/>
              </a:solidFill>
              <a:latin typeface="+mj-lt"/>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14400"/>
            <a:ext cx="8229600" cy="5410200"/>
          </a:xfrm>
        </p:spPr>
        <p:txBody>
          <a:bodyPr>
            <a:normAutofit/>
          </a:bodyPr>
          <a:lstStyle/>
          <a:p>
            <a:pPr lvl="0" algn="just"/>
            <a:r>
              <a:rPr lang="en-US" b="1" dirty="0" smtClean="0">
                <a:solidFill>
                  <a:srgbClr val="C00000"/>
                </a:solidFill>
                <a:effectLst>
                  <a:outerShdw blurRad="38100" dist="38100" dir="2700000" algn="tl">
                    <a:srgbClr val="000000">
                      <a:alpha val="43137"/>
                    </a:srgbClr>
                  </a:outerShdw>
                </a:effectLst>
                <a:latin typeface="+mj-lt"/>
              </a:rPr>
              <a:t>Step-index multi-mode fibre:</a:t>
            </a:r>
            <a:endParaRPr lang="en-US" dirty="0" smtClean="0">
              <a:solidFill>
                <a:srgbClr val="C00000"/>
              </a:solidFill>
              <a:effectLst>
                <a:outerShdw blurRad="38100" dist="38100" dir="2700000" algn="tl">
                  <a:srgbClr val="000000">
                    <a:alpha val="43137"/>
                  </a:srgbClr>
                </a:outerShdw>
              </a:effectLst>
              <a:latin typeface="+mj-lt"/>
            </a:endParaRPr>
          </a:p>
          <a:p>
            <a:pPr lvl="0" algn="just"/>
            <a:r>
              <a:rPr lang="en-US" dirty="0" smtClean="0">
                <a:solidFill>
                  <a:srgbClr val="002060"/>
                </a:solidFill>
                <a:latin typeface="+mj-lt"/>
              </a:rPr>
              <a:t>It </a:t>
            </a:r>
            <a:r>
              <a:rPr lang="en-US" dirty="0" smtClean="0">
                <a:solidFill>
                  <a:srgbClr val="002060"/>
                </a:solidFill>
                <a:latin typeface="+mj-lt"/>
              </a:rPr>
              <a:t>has larger core diameter, typically ranging between 50-100μm.</a:t>
            </a:r>
          </a:p>
          <a:p>
            <a:pPr lvl="0" algn="just"/>
            <a:r>
              <a:rPr lang="en-US" dirty="0" smtClean="0">
                <a:solidFill>
                  <a:srgbClr val="C00000"/>
                </a:solidFill>
                <a:latin typeface="+mj-lt"/>
              </a:rPr>
              <a:t>The numerical aperture is larger and it is of the order of 0.3</a:t>
            </a:r>
          </a:p>
          <a:p>
            <a:pPr lvl="0" algn="just"/>
            <a:r>
              <a:rPr lang="en-US" dirty="0" smtClean="0">
                <a:solidFill>
                  <a:srgbClr val="002060"/>
                </a:solidFill>
                <a:latin typeface="+mj-lt"/>
              </a:rPr>
              <a:t>Larger numerical aperture allows more number of modes, which causes larger dispersion</a:t>
            </a:r>
            <a:r>
              <a:rPr lang="en-US" dirty="0" smtClean="0">
                <a:solidFill>
                  <a:srgbClr val="002060"/>
                </a:solidFill>
                <a:latin typeface="+mj-lt"/>
              </a:rPr>
              <a:t>.</a:t>
            </a:r>
          </a:p>
          <a:p>
            <a:pPr lvl="0" algn="just"/>
            <a:r>
              <a:rPr lang="en-US" dirty="0" smtClean="0">
                <a:solidFill>
                  <a:srgbClr val="C00000"/>
                </a:solidFill>
                <a:latin typeface="+mj-lt"/>
              </a:rPr>
              <a:t>The </a:t>
            </a:r>
            <a:r>
              <a:rPr lang="en-US" dirty="0" smtClean="0">
                <a:solidFill>
                  <a:srgbClr val="C00000"/>
                </a:solidFill>
                <a:latin typeface="+mj-lt"/>
              </a:rPr>
              <a:t>dispersion is mostly intermodal.</a:t>
            </a:r>
          </a:p>
          <a:p>
            <a:pPr lvl="0" algn="just"/>
            <a:r>
              <a:rPr lang="en-US" dirty="0" smtClean="0">
                <a:solidFill>
                  <a:srgbClr val="002060"/>
                </a:solidFill>
                <a:latin typeface="+mj-lt"/>
              </a:rPr>
              <a:t>Attenuation is high.</a:t>
            </a:r>
          </a:p>
          <a:p>
            <a:pPr lvl="0" algn="just"/>
            <a:r>
              <a:rPr lang="en-US" dirty="0" smtClean="0">
                <a:solidFill>
                  <a:srgbClr val="C00000"/>
                </a:solidFill>
                <a:latin typeface="+mj-lt"/>
              </a:rPr>
              <a:t>Incoherent sources like LEDs can be used as high sources with multimode fibres.</a:t>
            </a:r>
          </a:p>
          <a:p>
            <a:pPr algn="just"/>
            <a:endParaRPr lang="en-US" dirty="0">
              <a:solidFill>
                <a:srgbClr val="C00000"/>
              </a:solidFill>
              <a:latin typeface="+mj-lt"/>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normAutofit fontScale="92500" lnSpcReduction="10000"/>
          </a:bodyPr>
          <a:lstStyle/>
          <a:p>
            <a:pPr lvl="0" algn="just"/>
            <a:r>
              <a:rPr lang="en-US" b="1" dirty="0" smtClean="0">
                <a:solidFill>
                  <a:srgbClr val="002060"/>
                </a:solidFill>
                <a:effectLst>
                  <a:outerShdw blurRad="38100" dist="38100" dir="2700000" algn="tl">
                    <a:srgbClr val="000000">
                      <a:alpha val="43137"/>
                    </a:srgbClr>
                  </a:outerShdw>
                </a:effectLst>
                <a:latin typeface="+mj-lt"/>
              </a:rPr>
              <a:t>Advantages:</a:t>
            </a:r>
            <a:endParaRPr lang="en-US" dirty="0" smtClean="0">
              <a:solidFill>
                <a:srgbClr val="002060"/>
              </a:solidFill>
              <a:effectLst>
                <a:outerShdw blurRad="38100" dist="38100" dir="2700000" algn="tl">
                  <a:srgbClr val="000000">
                    <a:alpha val="43137"/>
                  </a:srgbClr>
                </a:outerShdw>
              </a:effectLst>
              <a:latin typeface="+mj-lt"/>
            </a:endParaRPr>
          </a:p>
          <a:p>
            <a:pPr lvl="0" algn="just"/>
            <a:r>
              <a:rPr lang="en-US" dirty="0" smtClean="0">
                <a:solidFill>
                  <a:srgbClr val="C00000"/>
                </a:solidFill>
                <a:latin typeface="+mj-lt"/>
              </a:rPr>
              <a:t>The multimode step index fibre is relatively easy to manufacture and is less expensive</a:t>
            </a:r>
          </a:p>
          <a:p>
            <a:pPr lvl="0" algn="just"/>
            <a:r>
              <a:rPr lang="en-US" dirty="0" smtClean="0">
                <a:solidFill>
                  <a:srgbClr val="002060"/>
                </a:solidFill>
                <a:latin typeface="+mj-lt"/>
              </a:rPr>
              <a:t>LED or laser source can be used.</a:t>
            </a:r>
          </a:p>
          <a:p>
            <a:pPr lvl="0" algn="just"/>
            <a:r>
              <a:rPr lang="en-US" dirty="0" smtClean="0">
                <a:solidFill>
                  <a:srgbClr val="C00000"/>
                </a:solidFill>
                <a:latin typeface="+mj-lt"/>
              </a:rPr>
              <a:t>Launching of light into fibre is easier.</a:t>
            </a:r>
          </a:p>
          <a:p>
            <a:pPr lvl="0" algn="just"/>
            <a:r>
              <a:rPr lang="en-US" dirty="0" smtClean="0">
                <a:solidFill>
                  <a:srgbClr val="002060"/>
                </a:solidFill>
                <a:latin typeface="+mj-lt"/>
              </a:rPr>
              <a:t>It is easier to couple multi-mode fibres with other fibres.</a:t>
            </a:r>
          </a:p>
          <a:p>
            <a:pPr lvl="0" algn="just"/>
            <a:r>
              <a:rPr lang="en-US" b="1" dirty="0" smtClean="0">
                <a:solidFill>
                  <a:srgbClr val="C00000"/>
                </a:solidFill>
                <a:effectLst>
                  <a:outerShdw blurRad="38100" dist="38100" dir="2700000" algn="tl">
                    <a:srgbClr val="000000">
                      <a:alpha val="43137"/>
                    </a:srgbClr>
                  </a:outerShdw>
                </a:effectLst>
                <a:latin typeface="+mj-lt"/>
              </a:rPr>
              <a:t>Disadvantages:</a:t>
            </a:r>
            <a:endParaRPr lang="en-US" dirty="0" smtClean="0">
              <a:solidFill>
                <a:srgbClr val="C00000"/>
              </a:solidFill>
              <a:effectLst>
                <a:outerShdw blurRad="38100" dist="38100" dir="2700000" algn="tl">
                  <a:srgbClr val="000000">
                    <a:alpha val="43137"/>
                  </a:srgbClr>
                </a:outerShdw>
              </a:effectLst>
              <a:latin typeface="+mj-lt"/>
            </a:endParaRPr>
          </a:p>
          <a:p>
            <a:pPr lvl="0" algn="just"/>
            <a:r>
              <a:rPr lang="en-US" dirty="0" smtClean="0">
                <a:solidFill>
                  <a:srgbClr val="002060"/>
                </a:solidFill>
                <a:latin typeface="+mj-lt"/>
              </a:rPr>
              <a:t>It has smaller bandwidth.</a:t>
            </a:r>
          </a:p>
          <a:p>
            <a:pPr lvl="0" algn="just"/>
            <a:r>
              <a:rPr lang="en-US" dirty="0" smtClean="0">
                <a:solidFill>
                  <a:srgbClr val="C00000"/>
                </a:solidFill>
                <a:latin typeface="+mj-lt"/>
              </a:rPr>
              <a:t>Due to higher dispersion data rate is lower and transmission is less efficient.</a:t>
            </a:r>
          </a:p>
          <a:p>
            <a:pPr lvl="0" algn="just"/>
            <a:r>
              <a:rPr lang="en-US" dirty="0" smtClean="0">
                <a:solidFill>
                  <a:srgbClr val="002060"/>
                </a:solidFill>
                <a:latin typeface="+mj-lt"/>
              </a:rPr>
              <a:t>It is less suitable for long distance communications.</a:t>
            </a:r>
          </a:p>
          <a:p>
            <a:pPr lvl="0" algn="just"/>
            <a:r>
              <a:rPr lang="en-US" b="1" dirty="0" smtClean="0">
                <a:solidFill>
                  <a:srgbClr val="C00000"/>
                </a:solidFill>
                <a:effectLst>
                  <a:outerShdw blurRad="38100" dist="38100" dir="2700000" algn="tl">
                    <a:srgbClr val="000000">
                      <a:alpha val="43137"/>
                    </a:srgbClr>
                  </a:outerShdw>
                </a:effectLst>
                <a:latin typeface="+mj-lt"/>
              </a:rPr>
              <a:t>Applications:</a:t>
            </a:r>
            <a:endParaRPr lang="en-US" dirty="0" smtClean="0">
              <a:solidFill>
                <a:srgbClr val="C00000"/>
              </a:solidFill>
              <a:effectLst>
                <a:outerShdw blurRad="38100" dist="38100" dir="2700000" algn="tl">
                  <a:srgbClr val="000000">
                    <a:alpha val="43137"/>
                  </a:srgbClr>
                </a:outerShdw>
              </a:effectLst>
              <a:latin typeface="+mj-lt"/>
            </a:endParaRPr>
          </a:p>
          <a:p>
            <a:pPr lvl="0" algn="just"/>
            <a:r>
              <a:rPr lang="en-US" dirty="0" smtClean="0">
                <a:solidFill>
                  <a:srgbClr val="002060"/>
                </a:solidFill>
                <a:latin typeface="+mj-lt"/>
              </a:rPr>
              <a:t>Used in data links.</a:t>
            </a:r>
          </a:p>
          <a:p>
            <a:pPr algn="just"/>
            <a:endParaRPr lang="en-US" dirty="0">
              <a:solidFill>
                <a:srgbClr val="002060"/>
              </a:solidFill>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524000"/>
            <a:ext cx="8229600" cy="4800600"/>
          </a:xfrm>
        </p:spPr>
        <p:txBody>
          <a:bodyPr/>
          <a:lstStyle/>
          <a:p>
            <a:r>
              <a:rPr lang="en-US" b="1" dirty="0" smtClean="0">
                <a:solidFill>
                  <a:srgbClr val="C00000"/>
                </a:solidFill>
                <a:latin typeface="+mj-lt"/>
              </a:rPr>
              <a:t>Structure:</a:t>
            </a:r>
            <a:r>
              <a:rPr lang="en-US" dirty="0" smtClean="0">
                <a:solidFill>
                  <a:srgbClr val="C00000"/>
                </a:solidFill>
                <a:latin typeface="+mj-lt"/>
              </a:rPr>
              <a:t> A practical optical fiber is cylindrical in shape. </a:t>
            </a:r>
          </a:p>
          <a:p>
            <a:endParaRPr lang="en-US" dirty="0"/>
          </a:p>
        </p:txBody>
      </p:sp>
      <p:pic>
        <p:nvPicPr>
          <p:cNvPr id="4" name="Picture 3" descr="D:\Department\Assignment &amp; Question Bank\FIBER OPTICS\2.JPG"/>
          <p:cNvPicPr/>
          <p:nvPr/>
        </p:nvPicPr>
        <p:blipFill>
          <a:blip r:embed="rId2" cstate="print"/>
          <a:srcRect/>
          <a:stretch>
            <a:fillRect/>
          </a:stretch>
        </p:blipFill>
        <p:spPr bwMode="auto">
          <a:xfrm>
            <a:off x="381000" y="2743200"/>
            <a:ext cx="8382000"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normAutofit/>
          </a:bodyPr>
          <a:lstStyle/>
          <a:p>
            <a:pPr lvl="0" algn="just"/>
            <a:r>
              <a:rPr lang="en-US" sz="2800" b="1" dirty="0" smtClean="0">
                <a:solidFill>
                  <a:srgbClr val="C00000"/>
                </a:solidFill>
                <a:effectLst>
                  <a:outerShdw blurRad="38100" dist="38100" dir="2700000" algn="tl">
                    <a:srgbClr val="000000">
                      <a:alpha val="43137"/>
                    </a:srgbClr>
                  </a:outerShdw>
                </a:effectLst>
                <a:latin typeface="+mj-lt"/>
              </a:rPr>
              <a:t>Graded-index multi-mode fibre:</a:t>
            </a:r>
            <a:endParaRPr lang="en-US" sz="2800" dirty="0" smtClean="0">
              <a:solidFill>
                <a:srgbClr val="C00000"/>
              </a:solidFill>
              <a:effectLst>
                <a:outerShdw blurRad="38100" dist="38100" dir="2700000" algn="tl">
                  <a:srgbClr val="000000">
                    <a:alpha val="43137"/>
                  </a:srgbClr>
                </a:outerShdw>
              </a:effectLst>
              <a:latin typeface="+mj-lt"/>
            </a:endParaRPr>
          </a:p>
          <a:p>
            <a:pPr lvl="0" algn="just"/>
            <a:r>
              <a:rPr lang="en-US" sz="2800" dirty="0" smtClean="0">
                <a:solidFill>
                  <a:srgbClr val="002060"/>
                </a:solidFill>
                <a:latin typeface="+mj-lt"/>
              </a:rPr>
              <a:t>Core diameter is in the range of 50-100μm.</a:t>
            </a:r>
          </a:p>
          <a:p>
            <a:pPr lvl="0" algn="just"/>
            <a:r>
              <a:rPr lang="en-US" sz="2800" dirty="0" smtClean="0">
                <a:solidFill>
                  <a:srgbClr val="C00000"/>
                </a:solidFill>
                <a:latin typeface="+mj-lt"/>
              </a:rPr>
              <a:t>Numerical aperture is smaller than that of step-index multimode fibre.</a:t>
            </a:r>
          </a:p>
          <a:p>
            <a:pPr lvl="0" algn="just"/>
            <a:r>
              <a:rPr lang="en-US" sz="2800" dirty="0" smtClean="0">
                <a:solidFill>
                  <a:srgbClr val="002060"/>
                </a:solidFill>
                <a:latin typeface="+mj-lt"/>
              </a:rPr>
              <a:t>The number of modes in a graded index fibre is about half that in a similar multimode step-index fibre.</a:t>
            </a:r>
          </a:p>
          <a:p>
            <a:pPr lvl="0" algn="just"/>
            <a:r>
              <a:rPr lang="en-US" sz="2800" dirty="0" smtClean="0">
                <a:solidFill>
                  <a:srgbClr val="C00000"/>
                </a:solidFill>
                <a:latin typeface="+mj-lt"/>
              </a:rPr>
              <a:t>It has minimum attenuation.</a:t>
            </a:r>
          </a:p>
          <a:p>
            <a:pPr lvl="0" algn="just"/>
            <a:r>
              <a:rPr lang="en-US" sz="2800" dirty="0" smtClean="0">
                <a:solidFill>
                  <a:srgbClr val="002060"/>
                </a:solidFill>
                <a:latin typeface="+mj-lt"/>
              </a:rPr>
              <a:t>Intermodal dispersion is zero, but material dispersion is present.</a:t>
            </a:r>
          </a:p>
          <a:p>
            <a:pPr lvl="0" algn="just"/>
            <a:r>
              <a:rPr lang="en-US" sz="2800" dirty="0" smtClean="0">
                <a:solidFill>
                  <a:srgbClr val="C00000"/>
                </a:solidFill>
                <a:latin typeface="+mj-lt"/>
              </a:rPr>
              <a:t>It has better bandwidth than multimode step-index fibre.</a:t>
            </a:r>
          </a:p>
          <a:p>
            <a:pPr algn="just"/>
            <a:endParaRPr lang="en-US" sz="2800" dirty="0">
              <a:solidFill>
                <a:srgbClr val="C00000"/>
              </a:solidFill>
              <a:latin typeface="+mj-lt"/>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143000"/>
            <a:ext cx="8229600" cy="5181600"/>
          </a:xfrm>
        </p:spPr>
        <p:txBody>
          <a:bodyPr>
            <a:normAutofit/>
          </a:bodyPr>
          <a:lstStyle/>
          <a:p>
            <a:pPr lvl="0" algn="just"/>
            <a:r>
              <a:rPr lang="en-US" sz="3200" b="1" dirty="0" smtClean="0">
                <a:solidFill>
                  <a:srgbClr val="FF0000"/>
                </a:solidFill>
                <a:effectLst>
                  <a:outerShdw blurRad="38100" dist="38100" dir="2700000" algn="tl">
                    <a:srgbClr val="000000">
                      <a:alpha val="43137"/>
                    </a:srgbClr>
                  </a:outerShdw>
                </a:effectLst>
                <a:latin typeface="+mj-lt"/>
              </a:rPr>
              <a:t>Advantages:</a:t>
            </a:r>
            <a:endParaRPr lang="en-US" sz="3200" dirty="0" smtClean="0">
              <a:solidFill>
                <a:srgbClr val="FF0000"/>
              </a:solidFill>
              <a:effectLst>
                <a:outerShdw blurRad="38100" dist="38100" dir="2700000" algn="tl">
                  <a:srgbClr val="000000">
                    <a:alpha val="43137"/>
                  </a:srgbClr>
                </a:outerShdw>
              </a:effectLst>
              <a:latin typeface="+mj-lt"/>
            </a:endParaRPr>
          </a:p>
          <a:p>
            <a:pPr lvl="0" algn="just"/>
            <a:r>
              <a:rPr lang="en-US" sz="3200" dirty="0" smtClean="0">
                <a:solidFill>
                  <a:srgbClr val="002060"/>
                </a:solidFill>
                <a:latin typeface="+mj-lt"/>
              </a:rPr>
              <a:t>Either an LED or a laser can be used as the source of light with GRIN fibres.</a:t>
            </a:r>
          </a:p>
          <a:p>
            <a:pPr lvl="0" algn="just"/>
            <a:r>
              <a:rPr lang="en-US" sz="3200" b="1" dirty="0" smtClean="0">
                <a:solidFill>
                  <a:srgbClr val="FF0000"/>
                </a:solidFill>
                <a:effectLst>
                  <a:outerShdw blurRad="38100" dist="38100" dir="2700000" algn="tl">
                    <a:srgbClr val="000000">
                      <a:alpha val="43137"/>
                    </a:srgbClr>
                  </a:outerShdw>
                </a:effectLst>
                <a:latin typeface="+mj-lt"/>
              </a:rPr>
              <a:t>Disadvantages:</a:t>
            </a:r>
            <a:endParaRPr lang="en-US" sz="3200" dirty="0" smtClean="0">
              <a:solidFill>
                <a:srgbClr val="FF0000"/>
              </a:solidFill>
              <a:effectLst>
                <a:outerShdw blurRad="38100" dist="38100" dir="2700000" algn="tl">
                  <a:srgbClr val="000000">
                    <a:alpha val="43137"/>
                  </a:srgbClr>
                </a:outerShdw>
              </a:effectLst>
              <a:latin typeface="+mj-lt"/>
            </a:endParaRPr>
          </a:p>
          <a:p>
            <a:pPr lvl="0" algn="just"/>
            <a:r>
              <a:rPr lang="en-US" sz="3200" dirty="0" smtClean="0">
                <a:solidFill>
                  <a:srgbClr val="002060"/>
                </a:solidFill>
                <a:latin typeface="+mj-lt"/>
              </a:rPr>
              <a:t>The manufacture of graded index fibre is more complex. Hence, it is the most expensive fibre.</a:t>
            </a:r>
          </a:p>
          <a:p>
            <a:pPr lvl="0" algn="just"/>
            <a:r>
              <a:rPr lang="en-US" sz="3200" dirty="0" smtClean="0">
                <a:solidFill>
                  <a:srgbClr val="002060"/>
                </a:solidFill>
                <a:latin typeface="+mj-lt"/>
              </a:rPr>
              <a:t>Coupling fibre to the light source is difficult.</a:t>
            </a:r>
          </a:p>
          <a:p>
            <a:pPr lvl="0" algn="just"/>
            <a:r>
              <a:rPr lang="en-US" sz="3200" b="1" dirty="0" smtClean="0">
                <a:solidFill>
                  <a:srgbClr val="FF0000"/>
                </a:solidFill>
                <a:effectLst>
                  <a:outerShdw blurRad="38100" dist="38100" dir="2700000" algn="tl">
                    <a:srgbClr val="000000">
                      <a:alpha val="43137"/>
                    </a:srgbClr>
                  </a:outerShdw>
                </a:effectLst>
                <a:latin typeface="+mj-lt"/>
              </a:rPr>
              <a:t>Applications:</a:t>
            </a:r>
            <a:endParaRPr lang="en-US" sz="3200" dirty="0" smtClean="0">
              <a:solidFill>
                <a:srgbClr val="FF0000"/>
              </a:solidFill>
              <a:effectLst>
                <a:outerShdw blurRad="38100" dist="38100" dir="2700000" algn="tl">
                  <a:srgbClr val="000000">
                    <a:alpha val="43137"/>
                  </a:srgbClr>
                </a:outerShdw>
              </a:effectLst>
              <a:latin typeface="+mj-lt"/>
            </a:endParaRPr>
          </a:p>
          <a:p>
            <a:pPr lvl="0" algn="just"/>
            <a:r>
              <a:rPr lang="en-US" sz="3200" dirty="0" smtClean="0">
                <a:solidFill>
                  <a:srgbClr val="002060"/>
                </a:solidFill>
                <a:latin typeface="+mj-lt"/>
              </a:rPr>
              <a:t>Used in telephone links.</a:t>
            </a:r>
          </a:p>
          <a:p>
            <a:pPr algn="just"/>
            <a:endParaRPr lang="en-US" sz="3200" dirty="0">
              <a:solidFill>
                <a:srgbClr val="FF0000"/>
              </a:solidFill>
              <a:latin typeface="+mj-lt"/>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4000" b="1" dirty="0" smtClean="0">
                <a:effectLst>
                  <a:outerShdw blurRad="38100" dist="38100" dir="2700000" algn="tl">
                    <a:srgbClr val="000000">
                      <a:alpha val="43137"/>
                    </a:srgbClr>
                  </a:outerShdw>
                </a:effectLst>
              </a:rPr>
              <a:t>Merits of Optical Fibre:</a:t>
            </a:r>
            <a:endParaRPr lang="en-US" sz="40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724400"/>
          </a:xfrm>
        </p:spPr>
        <p:txBody>
          <a:bodyPr>
            <a:normAutofit fontScale="92500"/>
          </a:bodyPr>
          <a:lstStyle/>
          <a:p>
            <a:pPr lvl="0" algn="just">
              <a:buNone/>
            </a:pPr>
            <a:r>
              <a:rPr lang="en-US" b="1" dirty="0" smtClean="0">
                <a:solidFill>
                  <a:srgbClr val="C00000"/>
                </a:solidFill>
                <a:effectLst>
                  <a:outerShdw blurRad="38100" dist="38100" dir="2700000" algn="tl">
                    <a:srgbClr val="000000">
                      <a:alpha val="43137"/>
                    </a:srgbClr>
                  </a:outerShdw>
                </a:effectLst>
                <a:latin typeface="+mj-lt"/>
              </a:rPr>
              <a:t>1.	Cheaper</a:t>
            </a:r>
            <a:r>
              <a:rPr lang="en-US" b="1" dirty="0" smtClean="0">
                <a:solidFill>
                  <a:srgbClr val="C00000"/>
                </a:solidFill>
                <a:effectLst>
                  <a:outerShdw blurRad="38100" dist="38100" dir="2700000" algn="tl">
                    <a:srgbClr val="000000">
                      <a:alpha val="43137"/>
                    </a:srgbClr>
                  </a:outerShdw>
                </a:effectLst>
                <a:latin typeface="+mj-lt"/>
              </a:rPr>
              <a:t>:</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Optical fibres are made from silica (SiO</a:t>
            </a:r>
            <a:r>
              <a:rPr lang="en-US" baseline="-25000" dirty="0" smtClean="0">
                <a:solidFill>
                  <a:srgbClr val="002060"/>
                </a:solidFill>
                <a:latin typeface="+mj-lt"/>
              </a:rPr>
              <a:t>2</a:t>
            </a:r>
            <a:r>
              <a:rPr lang="en-US" dirty="0" smtClean="0">
                <a:solidFill>
                  <a:srgbClr val="002060"/>
                </a:solidFill>
                <a:latin typeface="+mj-lt"/>
              </a:rPr>
              <a:t>) which is one of the most abundant materials on the earth. </a:t>
            </a:r>
            <a:endParaRPr lang="en-US" dirty="0" smtClean="0">
              <a:solidFill>
                <a:srgbClr val="002060"/>
              </a:solidFill>
              <a:latin typeface="+mj-lt"/>
            </a:endParaRPr>
          </a:p>
          <a:p>
            <a:pPr algn="just"/>
            <a:r>
              <a:rPr lang="en-US" dirty="0" smtClean="0">
                <a:solidFill>
                  <a:srgbClr val="002060"/>
                </a:solidFill>
                <a:latin typeface="+mj-lt"/>
              </a:rPr>
              <a:t>The </a:t>
            </a:r>
            <a:r>
              <a:rPr lang="en-US" dirty="0" smtClean="0">
                <a:solidFill>
                  <a:srgbClr val="002060"/>
                </a:solidFill>
                <a:latin typeface="+mj-lt"/>
              </a:rPr>
              <a:t>overall cost of a fibre optic communication is lower than that of an equivalent cable communication system.</a:t>
            </a:r>
          </a:p>
          <a:p>
            <a:pPr lvl="0" algn="just">
              <a:buNone/>
            </a:pPr>
            <a:r>
              <a:rPr lang="en-US" b="1" dirty="0" smtClean="0">
                <a:solidFill>
                  <a:srgbClr val="C00000"/>
                </a:solidFill>
                <a:effectLst>
                  <a:outerShdw blurRad="38100" dist="38100" dir="2700000" algn="tl">
                    <a:srgbClr val="000000">
                      <a:alpha val="43137"/>
                    </a:srgbClr>
                  </a:outerShdw>
                </a:effectLst>
                <a:latin typeface="+mj-lt"/>
              </a:rPr>
              <a:t>2.	Smaller </a:t>
            </a:r>
            <a:r>
              <a:rPr lang="en-US" b="1" dirty="0" smtClean="0">
                <a:solidFill>
                  <a:srgbClr val="C00000"/>
                </a:solidFill>
                <a:effectLst>
                  <a:outerShdw blurRad="38100" dist="38100" dir="2700000" algn="tl">
                    <a:srgbClr val="000000">
                      <a:alpha val="43137"/>
                    </a:srgbClr>
                  </a:outerShdw>
                </a:effectLst>
                <a:latin typeface="+mj-lt"/>
              </a:rPr>
              <a:t>in size, lighter in weight, flexible and strong:</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The cross section of an optical fibre is about a few hundred microns. </a:t>
            </a:r>
            <a:endParaRPr lang="en-US" dirty="0" smtClean="0">
              <a:solidFill>
                <a:srgbClr val="002060"/>
              </a:solidFill>
              <a:latin typeface="+mj-lt"/>
            </a:endParaRPr>
          </a:p>
          <a:p>
            <a:pPr algn="just"/>
            <a:r>
              <a:rPr lang="en-US" dirty="0" smtClean="0">
                <a:solidFill>
                  <a:srgbClr val="002060"/>
                </a:solidFill>
                <a:latin typeface="+mj-lt"/>
              </a:rPr>
              <a:t>Hence</a:t>
            </a:r>
            <a:r>
              <a:rPr lang="en-US" dirty="0" smtClean="0">
                <a:solidFill>
                  <a:srgbClr val="002060"/>
                </a:solidFill>
                <a:latin typeface="+mj-lt"/>
              </a:rPr>
              <a:t>, the fibres are less bulky. </a:t>
            </a:r>
            <a:r>
              <a:rPr lang="en-US" dirty="0" smtClean="0">
                <a:solidFill>
                  <a:srgbClr val="002060"/>
                </a:solidFill>
                <a:latin typeface="+mj-lt"/>
              </a:rPr>
              <a:t>RG-19/U </a:t>
            </a:r>
            <a:r>
              <a:rPr lang="en-US" dirty="0" smtClean="0">
                <a:solidFill>
                  <a:srgbClr val="002060"/>
                </a:solidFill>
                <a:latin typeface="+mj-lt"/>
              </a:rPr>
              <a:t>coaxial cable weights about 1100kg/km while a PCS fibre cable weights 6kg/km only. </a:t>
            </a:r>
            <a:endParaRPr lang="en-US" dirty="0" smtClean="0">
              <a:solidFill>
                <a:srgbClr val="002060"/>
              </a:solidFill>
              <a:latin typeface="+mj-lt"/>
            </a:endParaRPr>
          </a:p>
          <a:p>
            <a:pPr algn="just"/>
            <a:r>
              <a:rPr lang="en-US" dirty="0" smtClean="0">
                <a:solidFill>
                  <a:srgbClr val="002060"/>
                </a:solidFill>
                <a:latin typeface="+mj-lt"/>
              </a:rPr>
              <a:t>Optical </a:t>
            </a:r>
            <a:r>
              <a:rPr lang="en-US" dirty="0" smtClean="0">
                <a:solidFill>
                  <a:srgbClr val="002060"/>
                </a:solidFill>
                <a:latin typeface="+mj-lt"/>
              </a:rPr>
              <a:t>fibres are quite flexible and strong.</a:t>
            </a:r>
          </a:p>
          <a:p>
            <a:pPr algn="just"/>
            <a:endParaRPr lang="en-US" dirty="0">
              <a:latin typeface="+mj-lt"/>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219200"/>
            <a:ext cx="8229600" cy="5105400"/>
          </a:xfrm>
        </p:spPr>
        <p:txBody>
          <a:bodyPr>
            <a:normAutofit fontScale="92500" lnSpcReduction="10000"/>
          </a:bodyPr>
          <a:lstStyle/>
          <a:p>
            <a:pPr lvl="0" algn="just">
              <a:buNone/>
            </a:pPr>
            <a:r>
              <a:rPr lang="en-US" b="1" dirty="0" smtClean="0">
                <a:solidFill>
                  <a:srgbClr val="C00000"/>
                </a:solidFill>
                <a:effectLst>
                  <a:outerShdw blurRad="38100" dist="38100" dir="2700000" algn="tl">
                    <a:srgbClr val="000000">
                      <a:alpha val="43137"/>
                    </a:srgbClr>
                  </a:outerShdw>
                </a:effectLst>
                <a:latin typeface="+mj-lt"/>
              </a:rPr>
              <a:t>3.	Not </a:t>
            </a:r>
            <a:r>
              <a:rPr lang="en-US" b="1" dirty="0" smtClean="0">
                <a:solidFill>
                  <a:srgbClr val="C00000"/>
                </a:solidFill>
                <a:effectLst>
                  <a:outerShdw blurRad="38100" dist="38100" dir="2700000" algn="tl">
                    <a:srgbClr val="000000">
                      <a:alpha val="43137"/>
                    </a:srgbClr>
                  </a:outerShdw>
                </a:effectLst>
                <a:latin typeface="+mj-lt"/>
              </a:rPr>
              <a:t>hazardous:</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A wire communication link could accidentally short circuit high voltage lines and the sparking occurring thereby could ignite combustible gases in the area leading to a great damage. </a:t>
            </a:r>
            <a:endParaRPr lang="en-US" dirty="0" smtClean="0">
              <a:solidFill>
                <a:srgbClr val="002060"/>
              </a:solidFill>
              <a:latin typeface="+mj-lt"/>
            </a:endParaRPr>
          </a:p>
          <a:p>
            <a:pPr algn="just"/>
            <a:r>
              <a:rPr lang="en-US" dirty="0" smtClean="0">
                <a:solidFill>
                  <a:srgbClr val="002060"/>
                </a:solidFill>
                <a:latin typeface="+mj-lt"/>
              </a:rPr>
              <a:t>Such </a:t>
            </a:r>
            <a:r>
              <a:rPr lang="en-US" dirty="0" smtClean="0">
                <a:solidFill>
                  <a:srgbClr val="002060"/>
                </a:solidFill>
                <a:latin typeface="+mj-lt"/>
              </a:rPr>
              <a:t>accidents cannot occur with fibre links since fibre links are made of insulating materials</a:t>
            </a:r>
            <a:r>
              <a:rPr lang="en-US" dirty="0" smtClean="0">
                <a:solidFill>
                  <a:srgbClr val="002060"/>
                </a:solidFill>
                <a:latin typeface="+mj-lt"/>
              </a:rPr>
              <a:t>.</a:t>
            </a:r>
          </a:p>
          <a:p>
            <a:pPr lvl="0" algn="just">
              <a:buNone/>
            </a:pPr>
            <a:r>
              <a:rPr lang="en-US" b="1" dirty="0" smtClean="0">
                <a:solidFill>
                  <a:srgbClr val="C00000"/>
                </a:solidFill>
                <a:effectLst>
                  <a:outerShdw blurRad="38100" dist="38100" dir="2700000" algn="tl">
                    <a:srgbClr val="000000">
                      <a:alpha val="43137"/>
                    </a:srgbClr>
                  </a:outerShdw>
                </a:effectLst>
                <a:latin typeface="+mj-lt"/>
              </a:rPr>
              <a:t>4.	Immune </a:t>
            </a:r>
            <a:r>
              <a:rPr lang="en-US" b="1" dirty="0" smtClean="0">
                <a:solidFill>
                  <a:srgbClr val="C00000"/>
                </a:solidFill>
                <a:effectLst>
                  <a:outerShdw blurRad="38100" dist="38100" dir="2700000" algn="tl">
                    <a:srgbClr val="000000">
                      <a:alpha val="43137"/>
                    </a:srgbClr>
                  </a:outerShdw>
                </a:effectLst>
                <a:latin typeface="+mj-lt"/>
              </a:rPr>
              <a:t>to EMI and RFI:</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In optical fibre, information is carried by photons. </a:t>
            </a:r>
            <a:endParaRPr lang="en-US" dirty="0" smtClean="0">
              <a:solidFill>
                <a:srgbClr val="002060"/>
              </a:solidFill>
              <a:latin typeface="+mj-lt"/>
            </a:endParaRPr>
          </a:p>
          <a:p>
            <a:pPr algn="just"/>
            <a:r>
              <a:rPr lang="en-US" dirty="0" smtClean="0">
                <a:solidFill>
                  <a:srgbClr val="002060"/>
                </a:solidFill>
                <a:latin typeface="+mj-lt"/>
              </a:rPr>
              <a:t>Photons </a:t>
            </a:r>
            <a:r>
              <a:rPr lang="en-US" dirty="0" smtClean="0">
                <a:solidFill>
                  <a:srgbClr val="002060"/>
                </a:solidFill>
                <a:latin typeface="+mj-lt"/>
              </a:rPr>
              <a:t>are electrically neutral and cannot be disturbed by high voltage fields, lightening, etc. </a:t>
            </a:r>
            <a:endParaRPr lang="en-US" dirty="0" smtClean="0">
              <a:solidFill>
                <a:srgbClr val="002060"/>
              </a:solidFill>
              <a:latin typeface="+mj-lt"/>
            </a:endParaRPr>
          </a:p>
          <a:p>
            <a:pPr algn="just"/>
            <a:r>
              <a:rPr lang="en-US" dirty="0" smtClean="0">
                <a:solidFill>
                  <a:srgbClr val="002060"/>
                </a:solidFill>
                <a:latin typeface="+mj-lt"/>
              </a:rPr>
              <a:t>Therefore</a:t>
            </a:r>
            <a:r>
              <a:rPr lang="en-US" dirty="0" smtClean="0">
                <a:solidFill>
                  <a:srgbClr val="002060"/>
                </a:solidFill>
                <a:latin typeface="+mj-lt"/>
              </a:rPr>
              <a:t>, fibres are immune to externally caused background noise generated through electromagnetic interference (EMI) and radiofrequency interference (RFI).</a:t>
            </a:r>
          </a:p>
          <a:p>
            <a:pPr algn="just"/>
            <a:endParaRPr lang="en-US" dirty="0" smtClean="0">
              <a:solidFill>
                <a:srgbClr val="002060"/>
              </a:solidFill>
              <a:latin typeface="+mj-lt"/>
            </a:endParaRPr>
          </a:p>
          <a:p>
            <a:pPr algn="just"/>
            <a:endParaRPr lang="en-US" dirty="0">
              <a:latin typeface="+mj-lt"/>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66800"/>
            <a:ext cx="8229600" cy="5257800"/>
          </a:xfrm>
        </p:spPr>
        <p:txBody>
          <a:bodyPr>
            <a:normAutofit/>
          </a:bodyPr>
          <a:lstStyle/>
          <a:p>
            <a:pPr lvl="0" algn="just">
              <a:buNone/>
            </a:pPr>
            <a:r>
              <a:rPr lang="en-US" b="1" dirty="0" smtClean="0">
                <a:solidFill>
                  <a:srgbClr val="C00000"/>
                </a:solidFill>
                <a:effectLst>
                  <a:outerShdw blurRad="38100" dist="38100" dir="2700000" algn="tl">
                    <a:srgbClr val="000000">
                      <a:alpha val="43137"/>
                    </a:srgbClr>
                  </a:outerShdw>
                </a:effectLst>
                <a:latin typeface="+mj-lt"/>
              </a:rPr>
              <a:t>5.	 No </a:t>
            </a:r>
            <a:r>
              <a:rPr lang="en-US" b="1" dirty="0" smtClean="0">
                <a:solidFill>
                  <a:srgbClr val="C00000"/>
                </a:solidFill>
                <a:effectLst>
                  <a:outerShdw blurRad="38100" dist="38100" dir="2700000" algn="tl">
                    <a:srgbClr val="000000">
                      <a:alpha val="43137"/>
                    </a:srgbClr>
                  </a:outerShdw>
                </a:effectLst>
                <a:latin typeface="+mj-lt"/>
              </a:rPr>
              <a:t>cross talk:</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The light waves propagating along the optical fibre are completely trapped within the fibre and cannot leak out</a:t>
            </a:r>
            <a:r>
              <a:rPr lang="en-US" dirty="0" smtClean="0">
                <a:solidFill>
                  <a:srgbClr val="002060"/>
                </a:solidFill>
                <a:latin typeface="+mj-lt"/>
              </a:rPr>
              <a:t>.</a:t>
            </a:r>
          </a:p>
          <a:p>
            <a:pPr algn="just"/>
            <a:r>
              <a:rPr lang="en-US" dirty="0" smtClean="0">
                <a:solidFill>
                  <a:srgbClr val="002060"/>
                </a:solidFill>
                <a:latin typeface="+mj-lt"/>
              </a:rPr>
              <a:t>Light </a:t>
            </a:r>
            <a:r>
              <a:rPr lang="en-US" dirty="0" smtClean="0">
                <a:solidFill>
                  <a:srgbClr val="002060"/>
                </a:solidFill>
                <a:latin typeface="+mj-lt"/>
              </a:rPr>
              <a:t>cannot couple into the fibre from sides. </a:t>
            </a:r>
            <a:endParaRPr lang="en-US" dirty="0" smtClean="0">
              <a:solidFill>
                <a:srgbClr val="002060"/>
              </a:solidFill>
              <a:latin typeface="+mj-lt"/>
            </a:endParaRPr>
          </a:p>
          <a:p>
            <a:pPr algn="just"/>
            <a:r>
              <a:rPr lang="en-US" dirty="0" smtClean="0">
                <a:solidFill>
                  <a:srgbClr val="002060"/>
                </a:solidFill>
                <a:latin typeface="+mj-lt"/>
              </a:rPr>
              <a:t>In </a:t>
            </a:r>
            <a:r>
              <a:rPr lang="en-US" dirty="0" smtClean="0">
                <a:solidFill>
                  <a:srgbClr val="002060"/>
                </a:solidFill>
                <a:latin typeface="+mj-lt"/>
              </a:rPr>
              <a:t>view of these features, possibility of cross talk is minimized when optical fibre is used. Therefore, transmission is more secure and private.</a:t>
            </a:r>
          </a:p>
          <a:p>
            <a:pPr lvl="0" algn="just">
              <a:buNone/>
            </a:pPr>
            <a:r>
              <a:rPr lang="en-US" b="1" dirty="0" smtClean="0">
                <a:solidFill>
                  <a:srgbClr val="C00000"/>
                </a:solidFill>
                <a:effectLst>
                  <a:outerShdw blurRad="38100" dist="38100" dir="2700000" algn="tl">
                    <a:srgbClr val="000000">
                      <a:alpha val="43137"/>
                    </a:srgbClr>
                  </a:outerShdw>
                </a:effectLst>
                <a:latin typeface="+mj-lt"/>
              </a:rPr>
              <a:t>6.	 Wider </a:t>
            </a:r>
            <a:r>
              <a:rPr lang="en-US" b="1" dirty="0" smtClean="0">
                <a:solidFill>
                  <a:srgbClr val="C00000"/>
                </a:solidFill>
                <a:effectLst>
                  <a:outerShdw blurRad="38100" dist="38100" dir="2700000" algn="tl">
                    <a:srgbClr val="000000">
                      <a:alpha val="43137"/>
                    </a:srgbClr>
                  </a:outerShdw>
                </a:effectLst>
                <a:latin typeface="+mj-lt"/>
              </a:rPr>
              <a:t>bandwidth:</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Optical fibres have ability to carry large amounts of information. While a telephone cable composed of 900 pairs of wire can handle 10,000 calls, a 1mm optical fibre can transmit 50,000 calls.</a:t>
            </a:r>
          </a:p>
          <a:p>
            <a:pPr algn="just"/>
            <a:endParaRPr lang="en-US" dirty="0">
              <a:latin typeface="+mj-lt"/>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normAutofit/>
          </a:bodyPr>
          <a:lstStyle/>
          <a:p>
            <a:pPr lvl="0" algn="just">
              <a:buNone/>
            </a:pPr>
            <a:r>
              <a:rPr lang="en-US" b="1" dirty="0" smtClean="0">
                <a:solidFill>
                  <a:srgbClr val="C00000"/>
                </a:solidFill>
                <a:effectLst>
                  <a:outerShdw blurRad="38100" dist="38100" dir="2700000" algn="tl">
                    <a:srgbClr val="000000">
                      <a:alpha val="43137"/>
                    </a:srgbClr>
                  </a:outerShdw>
                </a:effectLst>
                <a:latin typeface="+mj-lt"/>
              </a:rPr>
              <a:t>7.	Low </a:t>
            </a:r>
            <a:r>
              <a:rPr lang="en-US" b="1" dirty="0" smtClean="0">
                <a:solidFill>
                  <a:srgbClr val="C00000"/>
                </a:solidFill>
                <a:effectLst>
                  <a:outerShdw blurRad="38100" dist="38100" dir="2700000" algn="tl">
                    <a:srgbClr val="000000">
                      <a:alpha val="43137"/>
                    </a:srgbClr>
                  </a:outerShdw>
                </a:effectLst>
                <a:latin typeface="+mj-lt"/>
              </a:rPr>
              <a:t>loss per unit length:</a:t>
            </a:r>
            <a:endParaRPr lang="en-US" dirty="0" smtClean="0">
              <a:solidFill>
                <a:srgbClr val="C00000"/>
              </a:solidFill>
              <a:effectLst>
                <a:outerShdw blurRad="38100" dist="38100" dir="2700000" algn="tl">
                  <a:srgbClr val="000000">
                    <a:alpha val="43137"/>
                  </a:srgbClr>
                </a:outerShdw>
              </a:effectLst>
              <a:latin typeface="+mj-lt"/>
            </a:endParaRPr>
          </a:p>
          <a:p>
            <a:pPr algn="just"/>
            <a:r>
              <a:rPr lang="en-US" dirty="0" smtClean="0">
                <a:solidFill>
                  <a:srgbClr val="002060"/>
                </a:solidFill>
                <a:latin typeface="+mj-lt"/>
              </a:rPr>
              <a:t>The transmission loss per unit length of an optical fibre is about 4dB/km. Therefore, longer cable-runs between repeaters are feasible. </a:t>
            </a:r>
            <a:endParaRPr lang="en-US" dirty="0" smtClean="0">
              <a:solidFill>
                <a:srgbClr val="002060"/>
              </a:solidFill>
              <a:latin typeface="+mj-lt"/>
            </a:endParaRPr>
          </a:p>
          <a:p>
            <a:pPr algn="just"/>
            <a:r>
              <a:rPr lang="en-US" dirty="0" smtClean="0">
                <a:solidFill>
                  <a:srgbClr val="002060"/>
                </a:solidFill>
                <a:latin typeface="+mj-lt"/>
              </a:rPr>
              <a:t>If </a:t>
            </a:r>
            <a:r>
              <a:rPr lang="en-US" dirty="0" smtClean="0">
                <a:solidFill>
                  <a:srgbClr val="002060"/>
                </a:solidFill>
                <a:latin typeface="+mj-lt"/>
              </a:rPr>
              <a:t>copper cables are used, the repeaters are to be spaced at intervals of about 2km. In case of optical fibres, the interval can be as large as 100km and above.</a:t>
            </a:r>
          </a:p>
          <a:p>
            <a:pPr algn="just">
              <a:buNone/>
            </a:pPr>
            <a:r>
              <a:rPr lang="en-US" b="1" dirty="0" smtClean="0">
                <a:solidFill>
                  <a:srgbClr val="C00000"/>
                </a:solidFill>
                <a:effectLst>
                  <a:outerShdw blurRad="38100" dist="38100" dir="2700000" algn="tl">
                    <a:srgbClr val="000000">
                      <a:alpha val="43137"/>
                    </a:srgbClr>
                  </a:outerShdw>
                </a:effectLst>
                <a:latin typeface="+mj-lt"/>
              </a:rPr>
              <a:t>Disadvantages</a:t>
            </a:r>
            <a:r>
              <a:rPr lang="en-US" b="1" dirty="0" smtClean="0">
                <a:solidFill>
                  <a:srgbClr val="C00000"/>
                </a:solidFill>
                <a:effectLst>
                  <a:outerShdw blurRad="38100" dist="38100" dir="2700000" algn="tl">
                    <a:srgbClr val="000000">
                      <a:alpha val="43137"/>
                    </a:srgbClr>
                  </a:outerShdw>
                </a:effectLst>
                <a:latin typeface="+mj-lt"/>
              </a:rPr>
              <a:t>:</a:t>
            </a:r>
            <a:r>
              <a:rPr lang="en-US" dirty="0" smtClean="0">
                <a:solidFill>
                  <a:srgbClr val="C00000"/>
                </a:solidFill>
                <a:effectLst>
                  <a:outerShdw blurRad="38100" dist="38100" dir="2700000" algn="tl">
                    <a:srgbClr val="000000">
                      <a:alpha val="43137"/>
                    </a:srgbClr>
                  </a:outerShdw>
                </a:effectLst>
                <a:latin typeface="+mj-lt"/>
              </a:rPr>
              <a:t> </a:t>
            </a:r>
          </a:p>
          <a:p>
            <a:pPr algn="just"/>
            <a:r>
              <a:rPr lang="en-US" dirty="0" smtClean="0">
                <a:solidFill>
                  <a:srgbClr val="002060"/>
                </a:solidFill>
                <a:latin typeface="+mj-lt"/>
              </a:rPr>
              <a:t>Installation and maintenance of optical fibres requires a new set of skills. They require specialized and costly equipment like optical time domain </a:t>
            </a:r>
            <a:r>
              <a:rPr lang="en-US" dirty="0" err="1" smtClean="0">
                <a:solidFill>
                  <a:srgbClr val="002060"/>
                </a:solidFill>
                <a:latin typeface="+mj-lt"/>
              </a:rPr>
              <a:t>reflectometers</a:t>
            </a:r>
            <a:r>
              <a:rPr lang="en-US" dirty="0" smtClean="0">
                <a:solidFill>
                  <a:srgbClr val="002060"/>
                </a:solidFill>
                <a:latin typeface="+mj-lt"/>
              </a:rPr>
              <a:t> etc. All this means heavy investment.</a:t>
            </a:r>
          </a:p>
          <a:p>
            <a:pPr algn="just"/>
            <a:endParaRPr lang="en-US"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pPr algn="just"/>
            <a:r>
              <a:rPr lang="en-US" sz="2800" dirty="0" smtClean="0">
                <a:solidFill>
                  <a:srgbClr val="7030A0"/>
                </a:solidFill>
                <a:latin typeface="+mj-lt"/>
              </a:rPr>
              <a:t>It has in general three coaxial regions</a:t>
            </a:r>
          </a:p>
          <a:p>
            <a:pPr algn="just"/>
            <a:r>
              <a:rPr lang="en-US" sz="2800" b="1" dirty="0" smtClean="0">
                <a:solidFill>
                  <a:srgbClr val="FF0000"/>
                </a:solidFill>
                <a:latin typeface="+mj-lt"/>
              </a:rPr>
              <a:t>Core:</a:t>
            </a:r>
            <a:endParaRPr lang="en-US" sz="2800" dirty="0" smtClean="0">
              <a:solidFill>
                <a:srgbClr val="FF0000"/>
              </a:solidFill>
              <a:latin typeface="+mj-lt"/>
            </a:endParaRPr>
          </a:p>
          <a:p>
            <a:pPr lvl="0" algn="just">
              <a:buFont typeface="Wingdings" pitchFamily="2" charset="2"/>
              <a:buChar char="Ø"/>
            </a:pPr>
            <a:r>
              <a:rPr lang="en-US" sz="2800" dirty="0" smtClean="0">
                <a:solidFill>
                  <a:schemeClr val="tx2"/>
                </a:solidFill>
                <a:latin typeface="+mj-lt"/>
              </a:rPr>
              <a:t>The innermost cylindrical region is the light guiding region known as the </a:t>
            </a:r>
            <a:r>
              <a:rPr lang="en-US" sz="2800" b="1" dirty="0" smtClean="0">
                <a:solidFill>
                  <a:schemeClr val="tx2"/>
                </a:solidFill>
                <a:latin typeface="+mj-lt"/>
              </a:rPr>
              <a:t>core</a:t>
            </a:r>
            <a:r>
              <a:rPr lang="en-US" sz="2800" dirty="0" smtClean="0">
                <a:solidFill>
                  <a:schemeClr val="tx2"/>
                </a:solidFill>
                <a:latin typeface="+mj-lt"/>
              </a:rPr>
              <a:t>.</a:t>
            </a:r>
          </a:p>
          <a:p>
            <a:pPr lvl="0" algn="just">
              <a:buFont typeface="Wingdings" pitchFamily="2" charset="2"/>
              <a:buChar char="Ø"/>
            </a:pPr>
            <a:r>
              <a:rPr lang="en-US" sz="2800" dirty="0" smtClean="0">
                <a:solidFill>
                  <a:schemeClr val="accent6">
                    <a:lumMod val="50000"/>
                  </a:schemeClr>
                </a:solidFill>
                <a:latin typeface="+mj-lt"/>
              </a:rPr>
              <a:t>In general the diameter of the core is of the order of 8.5 µm to 62.5 µm</a:t>
            </a:r>
          </a:p>
          <a:p>
            <a:pPr algn="just"/>
            <a:r>
              <a:rPr lang="en-US" sz="2800" b="1" dirty="0" smtClean="0">
                <a:solidFill>
                  <a:srgbClr val="FF0000"/>
                </a:solidFill>
                <a:latin typeface="+mj-lt"/>
              </a:rPr>
              <a:t>Cladding:</a:t>
            </a:r>
            <a:endParaRPr lang="en-US" sz="2800" dirty="0" smtClean="0">
              <a:solidFill>
                <a:srgbClr val="FF0000"/>
              </a:solidFill>
              <a:latin typeface="+mj-lt"/>
            </a:endParaRPr>
          </a:p>
          <a:p>
            <a:pPr lvl="0" algn="just"/>
            <a:r>
              <a:rPr lang="en-US" sz="2800" dirty="0" smtClean="0">
                <a:solidFill>
                  <a:schemeClr val="tx2"/>
                </a:solidFill>
                <a:latin typeface="+mj-lt"/>
              </a:rPr>
              <a:t>The core is surrounded by a coaxial middle region known as the cladding.</a:t>
            </a:r>
          </a:p>
          <a:p>
            <a:pPr lvl="0" algn="just"/>
            <a:r>
              <a:rPr lang="en-US" sz="2800" dirty="0" smtClean="0">
                <a:solidFill>
                  <a:srgbClr val="C00000"/>
                </a:solidFill>
                <a:latin typeface="+mj-lt"/>
              </a:rPr>
              <a:t>The diameter of the cladding is of the order of 125 µm.</a:t>
            </a:r>
          </a:p>
          <a:p>
            <a:pPr lvl="0" algn="just"/>
            <a:r>
              <a:rPr lang="en-US" sz="2800" dirty="0" smtClean="0">
                <a:solidFill>
                  <a:schemeClr val="accent6">
                    <a:lumMod val="50000"/>
                  </a:schemeClr>
                </a:solidFill>
                <a:latin typeface="+mj-lt"/>
              </a:rPr>
              <a:t>The refractive index of cladding (  ) is always lower than that of core (   </a:t>
            </a:r>
          </a:p>
          <a:p>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305926" y="5243513"/>
            <a:ext cx="332874" cy="395287"/>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90800" y="5638800"/>
            <a:ext cx="403559" cy="33337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679</TotalTime>
  <Words>4890</Words>
  <Application>Microsoft Office PowerPoint</Application>
  <PresentationFormat>On-screen Show (4:3)</PresentationFormat>
  <Paragraphs>448</Paragraphs>
  <Slides>85</Slides>
  <Notes>1</Notes>
  <HiddenSlides>0</HiddenSlides>
  <MMClips>0</MMClips>
  <ScaleCrop>false</ScaleCrop>
  <HeadingPairs>
    <vt:vector size="4" baseType="variant">
      <vt:variant>
        <vt:lpstr>Theme</vt:lpstr>
      </vt:variant>
      <vt:variant>
        <vt:i4>1</vt:i4>
      </vt:variant>
      <vt:variant>
        <vt:lpstr>Slide Titles</vt:lpstr>
      </vt:variant>
      <vt:variant>
        <vt:i4>85</vt:i4>
      </vt:variant>
    </vt:vector>
  </HeadingPairs>
  <TitlesOfParts>
    <vt:vector size="86" baseType="lpstr">
      <vt:lpstr>Flow</vt:lpstr>
      <vt:lpstr>FIBER OPTICS</vt:lpstr>
      <vt:lpstr>Introduction</vt:lpstr>
      <vt:lpstr>Slide 3</vt:lpstr>
      <vt:lpstr> </vt:lpstr>
      <vt:lpstr>           Optical Fiber: </vt:lpstr>
      <vt:lpstr> </vt:lpstr>
      <vt:lpstr> </vt:lpstr>
      <vt:lpstr> </vt:lpstr>
      <vt:lpstr> </vt:lpstr>
      <vt:lpstr> </vt:lpstr>
      <vt:lpstr> </vt:lpstr>
      <vt:lpstr>  </vt:lpstr>
      <vt:lpstr>Necessity for Cladding:</vt:lpstr>
      <vt:lpstr> </vt:lpstr>
      <vt:lpstr> </vt:lpstr>
      <vt:lpstr>Optical Fibre System:</vt:lpstr>
      <vt:lpstr> </vt:lpstr>
      <vt:lpstr>Optical Fibre Cable: </vt:lpstr>
      <vt:lpstr>Single Fibre Cable:</vt:lpstr>
      <vt:lpstr> </vt:lpstr>
      <vt:lpstr>Multifibre Cable: </vt:lpstr>
      <vt:lpstr> </vt:lpstr>
      <vt:lpstr>Total Internal Reflection</vt:lpstr>
      <vt:lpstr> </vt:lpstr>
      <vt:lpstr> </vt:lpstr>
      <vt:lpstr> </vt:lpstr>
      <vt:lpstr>PROPAGATION OF LIGHT THROUGH AN OPTICAL FIBRE: </vt:lpstr>
      <vt:lpstr> </vt:lpstr>
      <vt:lpstr> </vt:lpstr>
      <vt:lpstr> </vt:lpstr>
      <vt:lpstr> </vt:lpstr>
      <vt:lpstr>Critical Angles of Propagation:</vt:lpstr>
      <vt:lpstr> </vt:lpstr>
      <vt:lpstr>Slide 34</vt:lpstr>
      <vt:lpstr> </vt:lpstr>
      <vt:lpstr>Slide 36</vt:lpstr>
      <vt:lpstr>Slide 37</vt:lpstr>
      <vt:lpstr>Acceptance Angle: </vt:lpstr>
      <vt:lpstr>  </vt:lpstr>
      <vt:lpstr> </vt:lpstr>
      <vt:lpstr>Slide 41</vt:lpstr>
      <vt:lpstr>Slide 42</vt:lpstr>
      <vt:lpstr> </vt:lpstr>
      <vt:lpstr>Fractional Refractive Index Change:</vt:lpstr>
      <vt:lpstr>Numerical aperture</vt:lpstr>
      <vt:lpstr>Slide 46</vt:lpstr>
      <vt:lpstr>Modes of Propagation:</vt:lpstr>
      <vt:lpstr> </vt:lpstr>
      <vt:lpstr> </vt:lpstr>
      <vt:lpstr> </vt:lpstr>
      <vt:lpstr> </vt:lpstr>
      <vt:lpstr> </vt:lpstr>
      <vt:lpstr> </vt:lpstr>
      <vt:lpstr>Classification of optical fiber</vt:lpstr>
      <vt:lpstr>Classification basing on refractive index profile</vt:lpstr>
      <vt:lpstr>Slide 56</vt:lpstr>
      <vt:lpstr>Classification basing on the modes of light propagation </vt:lpstr>
      <vt:lpstr>Classification basing on materials </vt:lpstr>
      <vt:lpstr>The three types of fibers</vt:lpstr>
      <vt:lpstr>Slide 60</vt:lpstr>
      <vt:lpstr> </vt:lpstr>
      <vt:lpstr>Slide 62</vt:lpstr>
      <vt:lpstr>Slide 63</vt:lpstr>
      <vt:lpstr> </vt:lpstr>
      <vt:lpstr> </vt:lpstr>
      <vt:lpstr>Slide 66</vt:lpstr>
      <vt:lpstr>Slide 67</vt:lpstr>
      <vt:lpstr>Materials:</vt:lpstr>
      <vt:lpstr> </vt:lpstr>
      <vt:lpstr> </vt:lpstr>
      <vt:lpstr> </vt:lpstr>
      <vt:lpstr> </vt:lpstr>
      <vt:lpstr> </vt:lpstr>
      <vt:lpstr>Characteristics of Fibres: </vt:lpstr>
      <vt:lpstr> </vt:lpstr>
      <vt:lpstr> </vt:lpstr>
      <vt:lpstr> </vt:lpstr>
      <vt:lpstr> </vt:lpstr>
      <vt:lpstr> </vt:lpstr>
      <vt:lpstr> </vt:lpstr>
      <vt:lpstr> </vt:lpstr>
      <vt:lpstr>Merits of Optical Fibre:</vt:lpstr>
      <vt:lpstr> </vt:lpstr>
      <vt:lpstr> </vt:lpstr>
      <vt:lpstr> </vt:lpstr>
    </vt:vector>
  </TitlesOfParts>
  <Company>Nikunj</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FIBER OPTICS</dc:title>
  <dc:creator>Nikunj</dc:creator>
  <cp:lastModifiedBy>BVM</cp:lastModifiedBy>
  <cp:revision>113</cp:revision>
  <dcterms:created xsi:type="dcterms:W3CDTF">2012-07-14T02:41:31Z</dcterms:created>
  <dcterms:modified xsi:type="dcterms:W3CDTF">2012-09-19T19:49:52Z</dcterms:modified>
</cp:coreProperties>
</file>